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372" r:id="rId2"/>
    <p:sldId id="373" r:id="rId3"/>
    <p:sldId id="383" r:id="rId4"/>
    <p:sldId id="381" r:id="rId5"/>
    <p:sldId id="382" r:id="rId6"/>
    <p:sldId id="374" r:id="rId7"/>
    <p:sldId id="379" r:id="rId8"/>
    <p:sldId id="384" r:id="rId9"/>
    <p:sldId id="385" r:id="rId10"/>
    <p:sldId id="386" r:id="rId11"/>
    <p:sldId id="387" r:id="rId12"/>
    <p:sldId id="388" r:id="rId13"/>
    <p:sldId id="380" r:id="rId14"/>
    <p:sldId id="378" r:id="rId15"/>
    <p:sldId id="389" r:id="rId16"/>
    <p:sldId id="396" r:id="rId17"/>
    <p:sldId id="390" r:id="rId18"/>
    <p:sldId id="391" r:id="rId19"/>
    <p:sldId id="397" r:id="rId20"/>
    <p:sldId id="398" r:id="rId21"/>
    <p:sldId id="399" r:id="rId22"/>
    <p:sldId id="400" r:id="rId23"/>
    <p:sldId id="401" r:id="rId24"/>
    <p:sldId id="392" r:id="rId25"/>
    <p:sldId id="402" r:id="rId26"/>
    <p:sldId id="404" r:id="rId27"/>
    <p:sldId id="405" r:id="rId28"/>
    <p:sldId id="408" r:id="rId29"/>
    <p:sldId id="409" r:id="rId30"/>
    <p:sldId id="410" r:id="rId31"/>
    <p:sldId id="411" r:id="rId32"/>
    <p:sldId id="413" r:id="rId33"/>
    <p:sldId id="415" r:id="rId34"/>
    <p:sldId id="416" r:id="rId35"/>
    <p:sldId id="417" r:id="rId36"/>
    <p:sldId id="418" r:id="rId37"/>
    <p:sldId id="419" r:id="rId38"/>
    <p:sldId id="420" r:id="rId39"/>
    <p:sldId id="406" r:id="rId40"/>
    <p:sldId id="407" r:id="rId41"/>
    <p:sldId id="421" r:id="rId42"/>
    <p:sldId id="375" r:id="rId43"/>
    <p:sldId id="436" r:id="rId44"/>
    <p:sldId id="437" r:id="rId45"/>
    <p:sldId id="438" r:id="rId46"/>
    <p:sldId id="302" r:id="rId47"/>
    <p:sldId id="429" r:id="rId48"/>
    <p:sldId id="430" r:id="rId49"/>
    <p:sldId id="431" r:id="rId50"/>
    <p:sldId id="432" r:id="rId51"/>
    <p:sldId id="370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33" r:id="rId60"/>
    <p:sldId id="452" r:id="rId61"/>
    <p:sldId id="451" r:id="rId62"/>
    <p:sldId id="453" r:id="rId63"/>
    <p:sldId id="454" r:id="rId64"/>
    <p:sldId id="455" r:id="rId65"/>
    <p:sldId id="434" r:id="rId66"/>
    <p:sldId id="457" r:id="rId67"/>
    <p:sldId id="435" r:id="rId68"/>
    <p:sldId id="439" r:id="rId69"/>
    <p:sldId id="440" r:id="rId70"/>
    <p:sldId id="441" r:id="rId71"/>
    <p:sldId id="442" r:id="rId72"/>
    <p:sldId id="443" r:id="rId73"/>
    <p:sldId id="444" r:id="rId74"/>
    <p:sldId id="458" r:id="rId75"/>
    <p:sldId id="445" r:id="rId76"/>
    <p:sldId id="446" r:id="rId77"/>
    <p:sldId id="447" r:id="rId78"/>
    <p:sldId id="448" r:id="rId79"/>
    <p:sldId id="449" r:id="rId80"/>
    <p:sldId id="45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88438"/>
  </p:normalViewPr>
  <p:slideViewPr>
    <p:cSldViewPr snapToGrid="0" snapToObjects="1">
      <p:cViewPr>
        <p:scale>
          <a:sx n="110" d="100"/>
          <a:sy n="110" d="100"/>
        </p:scale>
        <p:origin x="52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57579-49B4-6E4E-B7B7-4999834DF69A}" type="datetimeFigureOut">
              <a:rPr lang="fr-FR" smtClean="0"/>
              <a:t>16/01/2018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7D760-0634-EE4E-9082-70EB448EC0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89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D760-0634-EE4E-9082-70EB448EC0B7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16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2D77-57B3-B340-B09D-AD37691648F0}" type="datetime1">
              <a:rPr lang="fr-FR" smtClean="0"/>
              <a:t>16/01/2018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91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834DF-3FD9-0A4D-AA09-233C5F338EEB}" type="datetime1">
              <a:rPr lang="fr-FR" smtClean="0"/>
              <a:t>16/01/2018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44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D806F-44F9-F544-B41A-72F98206AB09}" type="datetime1">
              <a:rPr lang="fr-FR" smtClean="0"/>
              <a:t>16/01/2018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5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FBE1F-EBBE-E041-B6AC-04C6306E5AB7}" type="datetime1">
              <a:rPr lang="fr-FR" smtClean="0"/>
              <a:t>16/01/2018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21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781-9322-1D45-8CCF-B7D51A78657B}" type="datetime1">
              <a:rPr lang="fr-FR" smtClean="0"/>
              <a:t>16/01/2018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71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1A7F-864D-A144-B872-E7F9515938E0}" type="datetime1">
              <a:rPr lang="fr-FR" smtClean="0"/>
              <a:t>16/01/2018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50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5E058-FCCB-1B47-843C-145F05144565}" type="datetime1">
              <a:rPr lang="fr-FR" smtClean="0"/>
              <a:t>16/01/2018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1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5A53-F70B-0146-8EB3-B8480961E721}" type="datetime1">
              <a:rPr lang="fr-FR" smtClean="0"/>
              <a:t>16/01/2018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5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5E01-35DC-4946-A3F2-866FD0F5696A}" type="datetime1">
              <a:rPr lang="fr-FR" smtClean="0"/>
              <a:t>16/01/2018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1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08DD-E409-F14D-8E44-957CB42B6B66}" type="datetime1">
              <a:rPr lang="fr-FR" smtClean="0"/>
              <a:t>16/01/2018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20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D7F6-2DE5-5D4D-8B7A-8ACCA3347F88}" type="datetime1">
              <a:rPr lang="fr-FR" smtClean="0"/>
              <a:t>16/01/2018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36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8F80-CC10-9E45-8ED2-FBE1770F4932}" type="datetime1">
              <a:rPr lang="fr-FR" smtClean="0"/>
              <a:t>16/01/2018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04342-568E-0745-ACA0-44ED4FF64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41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jpeg"/><Relationship Id="rId3" Type="http://schemas.openxmlformats.org/officeDocument/2006/relationships/image" Target="../media/image137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Création de la première application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1003300"/>
            <a:ext cx="5046274" cy="367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0" y="1003300"/>
            <a:ext cx="6383899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815975"/>
          </a:xfrm>
        </p:spPr>
        <p:txBody>
          <a:bodyPr/>
          <a:lstStyle/>
          <a:p>
            <a:pPr algn="ctr"/>
            <a:r>
              <a:rPr lang="fr-FR" smtClean="0"/>
              <a:t>Ajout </a:t>
            </a:r>
            <a:r>
              <a:rPr lang="fr-FR"/>
              <a:t>de l'action dans le bouton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10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r="2315" b="6111"/>
          <a:stretch/>
        </p:blipFill>
        <p:spPr>
          <a:xfrm>
            <a:off x="6210299" y="2818255"/>
            <a:ext cx="5555745" cy="3245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2407" r="2084" b="5741"/>
          <a:stretch/>
        </p:blipFill>
        <p:spPr>
          <a:xfrm>
            <a:off x="482600" y="1936361"/>
            <a:ext cx="5562600" cy="329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11</a:t>
            </a:fld>
            <a:endParaRPr lang="fr-FR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2116" r="2024" b="18205"/>
          <a:stretch/>
        </p:blipFill>
        <p:spPr>
          <a:xfrm>
            <a:off x="591207" y="1293018"/>
            <a:ext cx="4387194" cy="2255564"/>
          </a:xfrm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t="12592" r="22337" b="17592"/>
          <a:stretch/>
        </p:blipFill>
        <p:spPr>
          <a:xfrm>
            <a:off x="5469342" y="1116807"/>
            <a:ext cx="3999268" cy="227409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12592" r="21412" b="15185"/>
          <a:stretch/>
        </p:blipFill>
        <p:spPr>
          <a:xfrm>
            <a:off x="222906" y="3725479"/>
            <a:ext cx="4222094" cy="24539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t="19074" r="25116" b="17222"/>
          <a:stretch/>
        </p:blipFill>
        <p:spPr>
          <a:xfrm>
            <a:off x="4798606" y="3725479"/>
            <a:ext cx="3495486" cy="24539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5740" r="16782" b="14075"/>
          <a:stretch/>
        </p:blipFill>
        <p:spPr>
          <a:xfrm>
            <a:off x="8471658" y="3566593"/>
            <a:ext cx="3601557" cy="278975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0312400" y="4368800"/>
            <a:ext cx="1574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33543"/>
            <a:ext cx="10515600" cy="815975"/>
          </a:xfrm>
        </p:spPr>
        <p:txBody>
          <a:bodyPr/>
          <a:lstStyle/>
          <a:p>
            <a:pPr algn="ctr"/>
            <a:r>
              <a:rPr lang="fr-FR" smtClean="0"/>
              <a:t>Ajout </a:t>
            </a:r>
            <a:r>
              <a:rPr lang="fr-FR"/>
              <a:t>de l'action dans le bouton</a:t>
            </a:r>
          </a:p>
        </p:txBody>
      </p:sp>
    </p:spTree>
    <p:extLst>
      <p:ext uri="{BB962C8B-B14F-4D97-AF65-F5344CB8AC3E}">
        <p14:creationId xmlns:p14="http://schemas.microsoft.com/office/powerpoint/2010/main" val="17788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t="2116" r="21543" b="48559"/>
          <a:stretch/>
        </p:blipFill>
        <p:spPr>
          <a:xfrm>
            <a:off x="571500" y="1181100"/>
            <a:ext cx="5384800" cy="21463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12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23704" r="20949" b="30556"/>
          <a:stretch/>
        </p:blipFill>
        <p:spPr>
          <a:xfrm>
            <a:off x="6096000" y="1633537"/>
            <a:ext cx="5598720" cy="235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259" r="17592" b="27963"/>
          <a:stretch/>
        </p:blipFill>
        <p:spPr>
          <a:xfrm>
            <a:off x="2374900" y="3989387"/>
            <a:ext cx="5676900" cy="222589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133543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mtClean="0"/>
              <a:t>Ajout de l'action dans le bouton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5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13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Changé de propretés du bouton</a:t>
            </a:r>
            <a:endParaRPr lang="fr-F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" t="11456" r="19901" b="13535"/>
          <a:stretch/>
        </p:blipFill>
        <p:spPr>
          <a:xfrm>
            <a:off x="228600" y="1104899"/>
            <a:ext cx="5473700" cy="3263901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t="9259" r="20139" b="17592"/>
          <a:stretch/>
        </p:blipFill>
        <p:spPr>
          <a:xfrm>
            <a:off x="5702300" y="1828800"/>
            <a:ext cx="4406900" cy="32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14</a:t>
            </a:fld>
            <a:endParaRPr lang="fr-FR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Changé de propretés du bouton</a:t>
            </a:r>
            <a:endParaRPr lang="fr-FR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t="7662" r="19537" b="17913"/>
          <a:stretch/>
        </p:blipFill>
        <p:spPr>
          <a:xfrm>
            <a:off x="469900" y="1041399"/>
            <a:ext cx="4127500" cy="3238501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2" t="7222" r="20371" b="18333"/>
          <a:stretch/>
        </p:blipFill>
        <p:spPr>
          <a:xfrm>
            <a:off x="4876800" y="1041399"/>
            <a:ext cx="5346700" cy="404778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785100" y="2413001"/>
            <a:ext cx="2197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15</a:t>
            </a:fld>
            <a:endParaRPr lang="fr-FR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Changé de propretés du bouton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041399"/>
            <a:ext cx="4533900" cy="46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1"/>
            <a:ext cx="10515600" cy="2311399"/>
          </a:xfrm>
        </p:spPr>
        <p:txBody>
          <a:bodyPr>
            <a:normAutofit lnSpcReduction="10000"/>
          </a:bodyPr>
          <a:lstStyle/>
          <a:p>
            <a:r>
              <a:rPr lang="fr-FR" sz="2400" b="1" dirty="0" err="1"/>
              <a:t>Delegate</a:t>
            </a:r>
            <a:r>
              <a:rPr lang="fr-FR" sz="2400" dirty="0"/>
              <a:t> est simplement un </a:t>
            </a:r>
            <a:r>
              <a:rPr lang="fr-FR" sz="2400" b="1" dirty="0"/>
              <a:t>moyen de communication </a:t>
            </a:r>
            <a:r>
              <a:rPr lang="fr-FR" sz="2400" dirty="0"/>
              <a:t>entre les objets des applications </a:t>
            </a:r>
            <a:r>
              <a:rPr lang="fr-FR" sz="2400" dirty="0" smtClean="0"/>
              <a:t>iOS</a:t>
            </a:r>
          </a:p>
          <a:p>
            <a:r>
              <a:rPr lang="fr-FR" sz="2400" dirty="0" smtClean="0"/>
              <a:t>La </a:t>
            </a:r>
            <a:r>
              <a:rPr lang="fr-FR" sz="2400" b="1" dirty="0" err="1" smtClean="0"/>
              <a:t>Delegate</a:t>
            </a:r>
            <a:r>
              <a:rPr lang="fr-FR" sz="2400" dirty="0" smtClean="0"/>
              <a:t> </a:t>
            </a:r>
            <a:r>
              <a:rPr lang="fr-FR" sz="2400" dirty="0"/>
              <a:t>est </a:t>
            </a:r>
            <a:r>
              <a:rPr lang="fr-FR" sz="2400" b="1" dirty="0"/>
              <a:t>un moyen simple </a:t>
            </a:r>
            <a:r>
              <a:rPr lang="fr-FR" sz="2400" dirty="0"/>
              <a:t>de relier des objets et de communiquer entre </a:t>
            </a:r>
            <a:r>
              <a:rPr lang="fr-FR" sz="2400" dirty="0" smtClean="0"/>
              <a:t>eux</a:t>
            </a:r>
          </a:p>
          <a:p>
            <a:r>
              <a:rPr lang="fr-FR" sz="2400" b="1" dirty="0" err="1" smtClean="0"/>
              <a:t>Delegates</a:t>
            </a:r>
            <a:r>
              <a:rPr lang="fr-FR" sz="2400" dirty="0" smtClean="0"/>
              <a:t> permet </a:t>
            </a:r>
            <a:r>
              <a:rPr lang="fr-FR" sz="2400" dirty="0"/>
              <a:t>à un objet d'envoyer un message à un autre objet lorsqu'un événement se produit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16</a:t>
            </a:fld>
            <a:endParaRPr lang="fr-F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651250"/>
            <a:ext cx="105156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 </a:t>
            </a:r>
            <a:r>
              <a:rPr lang="fr-FR" dirty="0" smtClean="0"/>
              <a:t>L'objet </a:t>
            </a:r>
            <a:r>
              <a:rPr lang="fr-FR" b="1" dirty="0" smtClean="0"/>
              <a:t>Vincent</a:t>
            </a:r>
            <a:r>
              <a:rPr lang="fr-FR" dirty="0" smtClean="0"/>
              <a:t> </a:t>
            </a:r>
            <a:r>
              <a:rPr lang="fr-FR" dirty="0"/>
              <a:t>appelle un objet </a:t>
            </a:r>
            <a:r>
              <a:rPr lang="fr-FR" b="1" dirty="0" smtClean="0"/>
              <a:t>Nicolas</a:t>
            </a:r>
            <a:r>
              <a:rPr lang="fr-FR" dirty="0" smtClean="0"/>
              <a:t> </a:t>
            </a:r>
            <a:r>
              <a:rPr lang="fr-FR" dirty="0"/>
              <a:t>pour effectuer une </a:t>
            </a:r>
            <a:r>
              <a:rPr lang="fr-FR" dirty="0" smtClean="0"/>
              <a:t>action </a:t>
            </a:r>
          </a:p>
          <a:p>
            <a:r>
              <a:rPr lang="fr-FR" dirty="0" smtClean="0"/>
              <a:t>Lorsque l'action </a:t>
            </a:r>
            <a:r>
              <a:rPr lang="fr-FR" dirty="0"/>
              <a:t>terminée, l'objet </a:t>
            </a:r>
            <a:r>
              <a:rPr lang="fr-FR" b="1" dirty="0"/>
              <a:t>Vincent</a:t>
            </a:r>
            <a:r>
              <a:rPr lang="fr-FR" dirty="0" smtClean="0"/>
              <a:t> </a:t>
            </a:r>
            <a:r>
              <a:rPr lang="fr-FR" dirty="0"/>
              <a:t>doit savoir que </a:t>
            </a:r>
            <a:r>
              <a:rPr lang="fr-FR" b="1" dirty="0"/>
              <a:t>Nicolas</a:t>
            </a:r>
            <a:r>
              <a:rPr lang="fr-FR" dirty="0" smtClean="0"/>
              <a:t> à </a:t>
            </a:r>
            <a:r>
              <a:rPr lang="fr-FR" dirty="0"/>
              <a:t>terminé la tâche </a:t>
            </a:r>
            <a:endParaRPr lang="fr-FR" dirty="0" smtClean="0"/>
          </a:p>
          <a:p>
            <a:r>
              <a:rPr lang="fr-FR" dirty="0" smtClean="0"/>
              <a:t>Maintenant</a:t>
            </a:r>
            <a:r>
              <a:rPr lang="fr-FR" dirty="0"/>
              <a:t>, </a:t>
            </a:r>
            <a:r>
              <a:rPr lang="fr-FR" b="1" dirty="0"/>
              <a:t>Vincent</a:t>
            </a:r>
            <a:r>
              <a:rPr lang="fr-FR" dirty="0"/>
              <a:t> </a:t>
            </a:r>
            <a:r>
              <a:rPr lang="fr-FR" dirty="0" smtClean="0"/>
              <a:t>peux prendre </a:t>
            </a:r>
            <a:r>
              <a:rPr lang="fr-FR" dirty="0"/>
              <a:t>les mesures nécessaires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30194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0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90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Les concepts </a:t>
            </a:r>
            <a:r>
              <a:rPr lang="en-US" dirty="0" err="1" smtClean="0">
                <a:solidFill>
                  <a:srgbClr val="7030A0"/>
                </a:solidFill>
              </a:rPr>
              <a:t>importante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dans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l'exemple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sont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en-US" sz="2000" dirty="0" smtClean="0"/>
              <a:t>Vincent </a:t>
            </a:r>
            <a:r>
              <a:rPr lang="en-US" sz="2000" dirty="0" err="1"/>
              <a:t>est</a:t>
            </a:r>
            <a:r>
              <a:rPr lang="en-US" sz="2000" dirty="0"/>
              <a:t> un </a:t>
            </a:r>
            <a:r>
              <a:rPr lang="en-US" sz="2000" dirty="0" smtClean="0"/>
              <a:t>“delegate objet” de Nicolas</a:t>
            </a:r>
          </a:p>
          <a:p>
            <a:r>
              <a:rPr lang="en-US" sz="2000" dirty="0"/>
              <a:t>Nicolas</a:t>
            </a:r>
            <a:r>
              <a:rPr lang="en-US" sz="2000" dirty="0" smtClean="0"/>
              <a:t> </a:t>
            </a:r>
            <a:r>
              <a:rPr lang="en-US" sz="2000" dirty="0"/>
              <a:t>aura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référence</a:t>
            </a:r>
            <a:r>
              <a:rPr lang="en-US" sz="2000" dirty="0"/>
              <a:t> de </a:t>
            </a:r>
            <a:r>
              <a:rPr lang="en-US" sz="2000" dirty="0" smtClean="0"/>
              <a:t>Vincent</a:t>
            </a:r>
          </a:p>
          <a:p>
            <a:r>
              <a:rPr lang="en-US" sz="2000" dirty="0"/>
              <a:t>Vincent</a:t>
            </a:r>
            <a:r>
              <a:rPr lang="en-US" sz="2000" dirty="0" smtClean="0"/>
              <a:t> </a:t>
            </a:r>
            <a:r>
              <a:rPr lang="en-US" sz="2000" dirty="0" err="1" smtClean="0"/>
              <a:t>va</a:t>
            </a:r>
            <a:r>
              <a:rPr lang="en-US" sz="2000" dirty="0" smtClean="0"/>
              <a:t> </a:t>
            </a:r>
            <a:r>
              <a:rPr lang="en-US" sz="2000" dirty="0" err="1" smtClean="0"/>
              <a:t>implemente</a:t>
            </a:r>
            <a:r>
              <a:rPr lang="en-US" sz="2000" dirty="0" smtClean="0"/>
              <a:t> les “delegate </a:t>
            </a:r>
            <a:r>
              <a:rPr lang="en-US" sz="2000" dirty="0" err="1" smtClean="0"/>
              <a:t>méthodes</a:t>
            </a:r>
            <a:r>
              <a:rPr lang="en-US" sz="2000" dirty="0" smtClean="0"/>
              <a:t>” de Nicolas</a:t>
            </a:r>
          </a:p>
          <a:p>
            <a:r>
              <a:rPr lang="en-US" sz="2000" dirty="0" smtClean="0"/>
              <a:t>Nicolas </a:t>
            </a:r>
            <a:r>
              <a:rPr lang="en-US" sz="2000" dirty="0" err="1" smtClean="0"/>
              <a:t>va</a:t>
            </a:r>
            <a:r>
              <a:rPr lang="en-US" sz="2000" dirty="0" smtClean="0"/>
              <a:t> signaler </a:t>
            </a:r>
            <a:r>
              <a:rPr lang="en-US" sz="2000" dirty="0" err="1" smtClean="0"/>
              <a:t>vincent</a:t>
            </a:r>
            <a:r>
              <a:rPr lang="en-US" sz="2000" dirty="0" smtClean="0"/>
              <a:t> par </a:t>
            </a:r>
            <a:r>
              <a:rPr lang="en-US" sz="2000" dirty="0"/>
              <a:t>les “delegate </a:t>
            </a:r>
            <a:r>
              <a:rPr lang="en-US" sz="2000" dirty="0" err="1"/>
              <a:t>méthodes</a:t>
            </a:r>
            <a:r>
              <a:rPr lang="en-US" sz="2000" dirty="0"/>
              <a:t>” </a:t>
            </a:r>
            <a:endParaRPr lang="fr-FR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17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531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9001"/>
            <a:ext cx="10515600" cy="508000"/>
          </a:xfrm>
        </p:spPr>
        <p:txBody>
          <a:bodyPr/>
          <a:lstStyle/>
          <a:p>
            <a:r>
              <a:rPr lang="fr-FR" dirty="0" smtClean="0"/>
              <a:t>Créé un «  single </a:t>
            </a:r>
            <a:r>
              <a:rPr lang="fr-FR" dirty="0" err="1" smtClean="0"/>
              <a:t>view</a:t>
            </a:r>
            <a:r>
              <a:rPr lang="fr-FR" dirty="0" smtClean="0"/>
              <a:t> application» projet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18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97001"/>
            <a:ext cx="5867400" cy="4041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97001"/>
            <a:ext cx="5181600" cy="38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9001"/>
            <a:ext cx="10515600" cy="508000"/>
          </a:xfrm>
        </p:spPr>
        <p:txBody>
          <a:bodyPr/>
          <a:lstStyle/>
          <a:p>
            <a:r>
              <a:rPr lang="fr-FR" dirty="0" smtClean="0"/>
              <a:t>Ajouter un fichier dans le projet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19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397001"/>
            <a:ext cx="5367079" cy="3124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365251"/>
            <a:ext cx="5346700" cy="40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4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6" y="838200"/>
            <a:ext cx="6341946" cy="37369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Création de la première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r="2083" b="5926"/>
          <a:stretch/>
        </p:blipFill>
        <p:spPr>
          <a:xfrm>
            <a:off x="6694500" y="2982912"/>
            <a:ext cx="5265750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9001"/>
            <a:ext cx="10515600" cy="508000"/>
          </a:xfrm>
        </p:spPr>
        <p:txBody>
          <a:bodyPr/>
          <a:lstStyle/>
          <a:p>
            <a:r>
              <a:rPr lang="fr-FR" dirty="0" smtClean="0"/>
              <a:t>Ajouter un fichier dans le projet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20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4" y="1495424"/>
            <a:ext cx="5618026" cy="425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495424"/>
            <a:ext cx="5750468" cy="39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9001"/>
            <a:ext cx="10515600" cy="508000"/>
          </a:xfrm>
        </p:spPr>
        <p:txBody>
          <a:bodyPr/>
          <a:lstStyle/>
          <a:p>
            <a:r>
              <a:rPr lang="fr-FR" dirty="0" smtClean="0"/>
              <a:t>Créé un «  header file» par le même nom comme le dernier fichier 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21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1524001"/>
            <a:ext cx="5004766" cy="4165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24001"/>
            <a:ext cx="5753100" cy="40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0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9001"/>
            <a:ext cx="10515600" cy="508000"/>
          </a:xfrm>
        </p:spPr>
        <p:txBody>
          <a:bodyPr/>
          <a:lstStyle/>
          <a:p>
            <a:r>
              <a:rPr lang="fr-FR" dirty="0" smtClean="0"/>
              <a:t>Créé un «  header file» par le même nom comme le dernier fichier 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22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597025"/>
            <a:ext cx="4212242" cy="405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597025"/>
            <a:ext cx="4991100" cy="37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9001"/>
            <a:ext cx="10515600" cy="508000"/>
          </a:xfrm>
        </p:spPr>
        <p:txBody>
          <a:bodyPr/>
          <a:lstStyle/>
          <a:p>
            <a:r>
              <a:rPr lang="fr-FR" dirty="0" smtClean="0"/>
              <a:t>Mettez ces ligne de code dans le fichier .m et .h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23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97001"/>
            <a:ext cx="5651500" cy="37022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22" b="38060"/>
          <a:stretch/>
        </p:blipFill>
        <p:spPr>
          <a:xfrm>
            <a:off x="3898900" y="3410125"/>
            <a:ext cx="8051800" cy="283979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676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67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smtClean="0"/>
              <a:t>Ajouter un label dans «  </a:t>
            </a:r>
            <a:r>
              <a:rPr lang="fr-FR" sz="2400" dirty="0" err="1" smtClean="0"/>
              <a:t>main.storyboard</a:t>
            </a:r>
            <a:r>
              <a:rPr lang="fr-FR" sz="2400" dirty="0" smtClean="0"/>
              <a:t>»</a:t>
            </a:r>
            <a:endParaRPr lang="fr-FR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24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689100"/>
            <a:ext cx="5786134" cy="386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5926"/>
          <a:stretch/>
        </p:blipFill>
        <p:spPr>
          <a:xfrm>
            <a:off x="6248400" y="2708275"/>
            <a:ext cx="5686600" cy="324485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48400" y="1991915"/>
            <a:ext cx="56007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 smtClean="0"/>
              <a:t>Cltl+click</a:t>
            </a:r>
            <a:r>
              <a:rPr lang="fr-FR" sz="2400" dirty="0" smtClean="0"/>
              <a:t> pour connecter dans le fichier «  </a:t>
            </a:r>
            <a:r>
              <a:rPr lang="fr-FR" sz="2400" dirty="0" err="1" smtClean="0"/>
              <a:t>ViewController.h</a:t>
            </a:r>
            <a:r>
              <a:rPr lang="fr-FR" sz="2400" dirty="0" smtClean="0"/>
              <a:t>»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53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67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smtClean="0"/>
              <a:t>Ajouter un label dans «  </a:t>
            </a:r>
            <a:r>
              <a:rPr lang="fr-FR" sz="2400" dirty="0" err="1" smtClean="0"/>
              <a:t>main.storyboard</a:t>
            </a:r>
            <a:r>
              <a:rPr lang="fr-FR" sz="2400" dirty="0" smtClean="0"/>
              <a:t>»</a:t>
            </a:r>
            <a:endParaRPr lang="fr-FR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25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648466"/>
            <a:ext cx="5778500" cy="39484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83965" y="2762029"/>
            <a:ext cx="2656785" cy="1932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67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smtClean="0"/>
              <a:t>Modifier le </a:t>
            </a:r>
            <a:r>
              <a:rPr lang="fr-FR" sz="2400" dirty="0"/>
              <a:t>code comme suit pour adopter </a:t>
            </a:r>
            <a:r>
              <a:rPr lang="fr-FR" sz="2400" b="1" dirty="0" err="1" smtClean="0"/>
              <a:t>SampleProtocol_LaRochelleDelegate</a:t>
            </a:r>
            <a:r>
              <a:rPr lang="fr-FR" sz="2400" dirty="0" smtClean="0"/>
              <a:t> dans </a:t>
            </a:r>
            <a:r>
              <a:rPr lang="fr-FR" sz="2400" dirty="0" err="1"/>
              <a:t>ViewController</a:t>
            </a:r>
            <a:r>
              <a:rPr lang="fr-FR" sz="2400" dirty="0"/>
              <a:t>. 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26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65300"/>
            <a:ext cx="74803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4857"/>
            <a:ext cx="10515600" cy="667544"/>
          </a:xfrm>
        </p:spPr>
        <p:txBody>
          <a:bodyPr>
            <a:normAutofit/>
          </a:bodyPr>
          <a:lstStyle/>
          <a:p>
            <a:pPr algn="ctr"/>
            <a:r>
              <a:rPr lang="fr-FR" sz="2400" dirty="0" smtClean="0"/>
              <a:t>Modifier le </a:t>
            </a:r>
            <a:r>
              <a:rPr lang="fr-FR" sz="2400" dirty="0"/>
              <a:t>code </a:t>
            </a:r>
            <a:r>
              <a:rPr lang="fr-FR" sz="2400" dirty="0" smtClean="0"/>
              <a:t>dans </a:t>
            </a:r>
            <a:r>
              <a:rPr lang="fr-FR" sz="2400" dirty="0" err="1"/>
              <a:t>ViewController</a:t>
            </a:r>
            <a:r>
              <a:rPr lang="fr-FR" sz="2400" dirty="0"/>
              <a:t>. </a:t>
            </a:r>
            <a:r>
              <a:rPr lang="fr-FR" sz="2400" dirty="0" smtClean="0"/>
              <a:t>m</a:t>
            </a:r>
            <a:endParaRPr lang="fr-FR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27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77825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Delegates</a:t>
            </a:r>
            <a:r>
              <a:rPr lang="fr-FR" dirty="0" smtClean="0"/>
              <a:t> Exemple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1212850"/>
            <a:ext cx="5523094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t="3147" r="60648" b="32408"/>
          <a:stretch/>
        </p:blipFill>
        <p:spPr>
          <a:xfrm>
            <a:off x="6172200" y="1422401"/>
            <a:ext cx="2438400" cy="441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8" b="13148"/>
          <a:stretch/>
        </p:blipFill>
        <p:spPr>
          <a:xfrm>
            <a:off x="9379318" y="1346993"/>
            <a:ext cx="2406281" cy="4532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ight Arrow 9"/>
          <p:cNvSpPr/>
          <p:nvPr/>
        </p:nvSpPr>
        <p:spPr>
          <a:xfrm>
            <a:off x="8779059" y="3632201"/>
            <a:ext cx="530041" cy="571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4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5873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iOS Boutons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5500"/>
            <a:ext cx="10515600" cy="535146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Utilisation des </a:t>
            </a:r>
            <a:r>
              <a:rPr lang="fr-FR" dirty="0" smtClean="0"/>
              <a:t>boutons</a:t>
            </a:r>
          </a:p>
          <a:p>
            <a:pPr lvl="1"/>
            <a:r>
              <a:rPr lang="fr-FR" dirty="0"/>
              <a:t>Les boutons sont utilisés pour gérer les actions de </a:t>
            </a:r>
            <a:r>
              <a:rPr lang="fr-FR" dirty="0" smtClean="0"/>
              <a:t>l'utilisateur</a:t>
            </a:r>
          </a:p>
          <a:p>
            <a:pPr lvl="1"/>
            <a:r>
              <a:rPr lang="fr-FR" dirty="0"/>
              <a:t>I</a:t>
            </a:r>
            <a:r>
              <a:rPr lang="fr-FR" dirty="0" smtClean="0"/>
              <a:t>l </a:t>
            </a:r>
            <a:r>
              <a:rPr lang="fr-FR" dirty="0"/>
              <a:t>intercepte les événements tactiles et envoie un message à l'objet </a:t>
            </a:r>
            <a:r>
              <a:rPr lang="fr-FR" dirty="0" smtClean="0"/>
              <a:t>cible</a:t>
            </a:r>
          </a:p>
          <a:p>
            <a:pPr marL="0" indent="0">
              <a:buNone/>
            </a:pPr>
            <a:r>
              <a:rPr lang="fr-FR" dirty="0"/>
              <a:t>Un bouton rond et </a:t>
            </a:r>
            <a:r>
              <a:rPr lang="fr-FR" dirty="0" smtClean="0"/>
              <a:t>rectangulaire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Propriétés du bouton dans </a:t>
            </a:r>
            <a:r>
              <a:rPr lang="fr-FR" dirty="0" err="1"/>
              <a:t>xib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28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2561431"/>
            <a:ext cx="29591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47" y="2170113"/>
            <a:ext cx="1979506" cy="45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915987"/>
            <a:ext cx="4660900" cy="58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Créé un «  Single </a:t>
            </a:r>
            <a:r>
              <a:rPr lang="fr-FR" sz="2400" dirty="0" err="1" smtClean="0"/>
              <a:t>View</a:t>
            </a:r>
            <a:r>
              <a:rPr lang="fr-FR" sz="2400" dirty="0" smtClean="0"/>
              <a:t> </a:t>
            </a:r>
            <a:r>
              <a:rPr lang="fr-FR" sz="2400" dirty="0" err="1" smtClean="0"/>
              <a:t>Applicaion</a:t>
            </a:r>
            <a:r>
              <a:rPr lang="fr-FR" sz="2400" dirty="0" smtClean="0"/>
              <a:t>»</a:t>
            </a:r>
            <a:endParaRPr lang="fr-FR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29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5873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iOS Boutons</a:t>
            </a:r>
            <a:endParaRPr lang="fr-F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2900" y="1411287"/>
            <a:ext cx="4660900" cy="58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2400" dirty="0" smtClean="0"/>
              <a:t>Ajouter une méthode personnalisée</a:t>
            </a:r>
            <a:endParaRPr lang="fr-FR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74" y="238125"/>
            <a:ext cx="2577181" cy="466476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7" y="5260755"/>
            <a:ext cx="6477380" cy="1493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08" y="835948"/>
            <a:ext cx="4145773" cy="146203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87" y="2373636"/>
            <a:ext cx="3975166" cy="184504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1239"/>
            <a:ext cx="4239056" cy="790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90" y="3585839"/>
            <a:ext cx="4172255" cy="64950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83" y="4450484"/>
            <a:ext cx="4914900" cy="7747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77" y="5326798"/>
            <a:ext cx="5003800" cy="7747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751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Diffèrent sections du </a:t>
            </a:r>
            <a:r>
              <a:rPr lang="fr-FR" dirty="0" err="1" smtClean="0"/>
              <a:t>Xcode</a:t>
            </a:r>
            <a:r>
              <a:rPr lang="fr-FR" dirty="0" smtClean="0"/>
              <a:t> ide</a:t>
            </a:r>
            <a:endParaRPr lang="fr-FR" dirty="0"/>
          </a:p>
        </p:txBody>
      </p:sp>
      <p:grpSp>
        <p:nvGrpSpPr>
          <p:cNvPr id="25" name="Group 24"/>
          <p:cNvGrpSpPr/>
          <p:nvPr/>
        </p:nvGrpSpPr>
        <p:grpSpPr>
          <a:xfrm>
            <a:off x="1612900" y="1062207"/>
            <a:ext cx="8648700" cy="4964463"/>
            <a:chOff x="1498600" y="696912"/>
            <a:chExt cx="9728674" cy="55848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301" y="696912"/>
              <a:ext cx="9715973" cy="55848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276600" y="1117600"/>
              <a:ext cx="6172200" cy="416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98600" y="1117600"/>
              <a:ext cx="1778000" cy="513080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76600" y="5283200"/>
              <a:ext cx="6172200" cy="99853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48800" y="1117600"/>
              <a:ext cx="1778474" cy="31496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48800" y="4267199"/>
              <a:ext cx="1765299" cy="2003428"/>
            </a:xfrm>
            <a:prstGeom prst="rect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Straight Arrow Connector 16"/>
            <p:cNvCxnSpPr>
              <a:cxnSpLocks/>
              <a:stCxn id="13" idx="0"/>
              <a:endCxn id="14" idx="2"/>
            </p:cNvCxnSpPr>
            <p:nvPr/>
          </p:nvCxnSpPr>
          <p:spPr>
            <a:xfrm flipH="1">
              <a:off x="10331449" y="1117600"/>
              <a:ext cx="6588" cy="5153027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V="1">
            <a:off x="3204816" y="3348190"/>
            <a:ext cx="5475580" cy="2973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2384445" y="1446041"/>
            <a:ext cx="5857" cy="4580629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182126" y="5562039"/>
            <a:ext cx="5486714" cy="6509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07001" y="3054469"/>
            <a:ext cx="11684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Espace Rédaction</a:t>
            </a:r>
            <a:endParaRPr lang="fr-FR" dirty="0"/>
          </a:p>
        </p:txBody>
      </p:sp>
      <p:sp>
        <p:nvSpPr>
          <p:cNvPr id="33" name="TextBox 32"/>
          <p:cNvSpPr txBox="1"/>
          <p:nvPr/>
        </p:nvSpPr>
        <p:spPr>
          <a:xfrm>
            <a:off x="8881020" y="3287607"/>
            <a:ext cx="11684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Zone </a:t>
            </a:r>
            <a:r>
              <a:rPr lang="fr-FR" dirty="0" smtClean="0"/>
              <a:t>Utilitaire</a:t>
            </a:r>
            <a:endParaRPr lang="fr-FR" dirty="0"/>
          </a:p>
        </p:txBody>
      </p:sp>
      <p:sp>
        <p:nvSpPr>
          <p:cNvPr id="34" name="TextBox 33"/>
          <p:cNvSpPr txBox="1"/>
          <p:nvPr/>
        </p:nvSpPr>
        <p:spPr>
          <a:xfrm>
            <a:off x="1601609" y="3166159"/>
            <a:ext cx="158051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Espace de Navigation</a:t>
            </a:r>
            <a:endParaRPr lang="fr-FR" dirty="0"/>
          </a:p>
        </p:txBody>
      </p:sp>
      <p:sp>
        <p:nvSpPr>
          <p:cNvPr id="35" name="TextBox 34"/>
          <p:cNvSpPr txBox="1"/>
          <p:nvPr/>
        </p:nvSpPr>
        <p:spPr>
          <a:xfrm>
            <a:off x="5207001" y="5327194"/>
            <a:ext cx="11684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Zone de </a:t>
            </a:r>
            <a:r>
              <a:rPr lang="fr-FR" dirty="0" smtClean="0"/>
              <a:t>Débogage</a:t>
            </a:r>
            <a:endParaRPr lang="fr-FR" dirty="0"/>
          </a:p>
        </p:txBody>
      </p:sp>
      <p:sp>
        <p:nvSpPr>
          <p:cNvPr id="36" name="Rectangle 35"/>
          <p:cNvSpPr/>
          <p:nvPr/>
        </p:nvSpPr>
        <p:spPr>
          <a:xfrm>
            <a:off x="1624191" y="5854700"/>
            <a:ext cx="1580625" cy="171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36"/>
          <p:cNvSpPr txBox="1"/>
          <p:nvPr/>
        </p:nvSpPr>
        <p:spPr>
          <a:xfrm>
            <a:off x="1375320" y="6281911"/>
            <a:ext cx="22060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Barre de Filtre</a:t>
            </a:r>
            <a:endParaRPr lang="fr-FR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235200" y="6016794"/>
            <a:ext cx="0" cy="265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776120" y="6193011"/>
            <a:ext cx="22060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Barre de </a:t>
            </a:r>
            <a:r>
              <a:rPr lang="fr-FR" dirty="0" smtClean="0"/>
              <a:t>Débogage</a:t>
            </a:r>
            <a:endParaRPr lang="fr-FR" dirty="0"/>
          </a:p>
        </p:txBody>
      </p:sp>
      <p:sp>
        <p:nvSpPr>
          <p:cNvPr id="50" name="Rectangle 49"/>
          <p:cNvSpPr/>
          <p:nvPr/>
        </p:nvSpPr>
        <p:spPr>
          <a:xfrm>
            <a:off x="3186651" y="5130419"/>
            <a:ext cx="5499759" cy="204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7931221" y="5327194"/>
            <a:ext cx="22244" cy="9017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iOS «Labels»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901701"/>
            <a:ext cx="11747500" cy="279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Utilisation des </a:t>
            </a:r>
            <a:r>
              <a:rPr lang="fr-FR" dirty="0" smtClean="0"/>
              <a:t>«Labels»</a:t>
            </a:r>
          </a:p>
          <a:p>
            <a:pPr marL="0" indent="0">
              <a:buNone/>
            </a:pPr>
            <a:r>
              <a:rPr lang="fr-FR" sz="2000" dirty="0"/>
              <a:t>Les étiquettes sont utilisées pour </a:t>
            </a:r>
            <a:r>
              <a:rPr lang="fr-FR" sz="2000" dirty="0" smtClean="0"/>
              <a:t>afficher </a:t>
            </a:r>
            <a:r>
              <a:rPr lang="fr-FR" sz="2000" dirty="0"/>
              <a:t>le contenu statique, qui consiste en une ou plusieurs </a:t>
            </a:r>
            <a:r>
              <a:rPr lang="fr-FR" sz="2000" dirty="0" smtClean="0"/>
              <a:t>lignes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30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2454275"/>
            <a:ext cx="49784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4205289"/>
            <a:ext cx="6654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31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iOS «Switches»</a:t>
            </a:r>
            <a:endParaRPr lang="fr-F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9400" y="901700"/>
            <a:ext cx="11747500" cy="391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Utilisation des «Switches»</a:t>
            </a:r>
          </a:p>
          <a:p>
            <a:pPr marL="0" indent="0">
              <a:buNone/>
            </a:pPr>
            <a:r>
              <a:rPr lang="fr-FR" sz="2000" dirty="0" smtClean="0"/>
              <a:t>Les « Switches » sont utilisés pour basculer entre les états Marche et Arrêt</a:t>
            </a:r>
          </a:p>
          <a:p>
            <a:endParaRPr lang="fr-FR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96" y="1733549"/>
            <a:ext cx="2523099" cy="4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898525"/>
            <a:ext cx="6235700" cy="1704975"/>
          </a:xfrm>
        </p:spPr>
        <p:txBody>
          <a:bodyPr/>
          <a:lstStyle/>
          <a:p>
            <a:r>
              <a:rPr lang="fr-FR" dirty="0"/>
              <a:t>Sélectionnez </a:t>
            </a:r>
            <a:r>
              <a:rPr lang="fr-FR" dirty="0" smtClean="0"/>
              <a:t>« </a:t>
            </a:r>
            <a:r>
              <a:rPr lang="fr-FR" b="1" dirty="0" smtClean="0"/>
              <a:t>Assistant </a:t>
            </a:r>
            <a:r>
              <a:rPr lang="fr-FR" b="1" dirty="0" err="1" smtClean="0"/>
              <a:t>Editor</a:t>
            </a:r>
            <a:r>
              <a:rPr lang="fr-FR" dirty="0" err="1" smtClean="0"/>
              <a:t>»et</a:t>
            </a:r>
            <a:r>
              <a:rPr lang="fr-FR" dirty="0" smtClean="0"/>
              <a:t> </a:t>
            </a:r>
            <a:r>
              <a:rPr lang="fr-FR" dirty="0"/>
              <a:t>ouvrez </a:t>
            </a:r>
            <a:r>
              <a:rPr lang="fr-FR" b="1" dirty="0" err="1"/>
              <a:t>ViewController</a:t>
            </a:r>
            <a:r>
              <a:rPr lang="fr-FR" b="1" dirty="0"/>
              <a:t>. m</a:t>
            </a:r>
            <a:r>
              <a:rPr lang="fr-FR" dirty="0"/>
              <a:t>. Ctrl et faites glisser du </a:t>
            </a:r>
            <a:r>
              <a:rPr lang="fr-FR" dirty="0" smtClean="0"/>
              <a:t>«</a:t>
            </a:r>
            <a:r>
              <a:rPr lang="fr-FR" dirty="0" err="1"/>
              <a:t>T</a:t>
            </a:r>
            <a:r>
              <a:rPr lang="fr-FR" dirty="0" err="1" smtClean="0"/>
              <a:t>ext</a:t>
            </a:r>
            <a:r>
              <a:rPr lang="fr-FR" dirty="0" smtClean="0"/>
              <a:t> Field» vers </a:t>
            </a:r>
            <a:r>
              <a:rPr lang="fr-FR" dirty="0"/>
              <a:t>la section @interface et créez </a:t>
            </a:r>
            <a:r>
              <a:rPr lang="fr-FR" dirty="0" smtClean="0"/>
              <a:t>la </a:t>
            </a:r>
            <a:r>
              <a:rPr lang="fr-FR" dirty="0"/>
              <a:t> </a:t>
            </a:r>
            <a:r>
              <a:rPr lang="fr-FR" b="1" dirty="0" smtClean="0"/>
              <a:t>«</a:t>
            </a:r>
            <a:r>
              <a:rPr lang="fr-FR" b="1" dirty="0" err="1" smtClean="0"/>
              <a:t>Outlet</a:t>
            </a:r>
            <a:r>
              <a:rPr lang="fr-FR" b="1" dirty="0" smtClean="0"/>
              <a:t>»</a:t>
            </a:r>
            <a:endParaRPr lang="fr-F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32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iOS «Switches»</a:t>
            </a:r>
            <a:endParaRPr lang="fr-F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7500" y="2663825"/>
            <a:ext cx="6235700" cy="1704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Ensuite, </a:t>
            </a:r>
            <a:r>
              <a:rPr lang="fr-FR" b="1" dirty="0"/>
              <a:t>Ctrl et glisser</a:t>
            </a:r>
            <a:r>
              <a:rPr lang="fr-FR" dirty="0"/>
              <a:t> à partir du </a:t>
            </a:r>
            <a:r>
              <a:rPr lang="fr-FR" b="1" dirty="0"/>
              <a:t>Switch</a:t>
            </a:r>
            <a:r>
              <a:rPr lang="fr-FR" dirty="0"/>
              <a:t> et créer une </a:t>
            </a:r>
            <a:r>
              <a:rPr lang="fr-FR" dirty="0" smtClean="0"/>
              <a:t>«</a:t>
            </a:r>
            <a:r>
              <a:rPr lang="fr-FR" b="1" dirty="0" err="1" smtClean="0"/>
              <a:t>Outlet</a:t>
            </a:r>
            <a:r>
              <a:rPr lang="fr-FR" dirty="0" smtClean="0"/>
              <a:t>»</a:t>
            </a:r>
          </a:p>
          <a:p>
            <a:r>
              <a:rPr lang="fr-FR" dirty="0"/>
              <a:t>Ctrl et glissez à partir du bouton et créez </a:t>
            </a:r>
            <a:r>
              <a:rPr lang="fr-FR" b="1" dirty="0" smtClean="0"/>
              <a:t>l'action</a:t>
            </a:r>
            <a:endParaRPr lang="fr-FR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352800"/>
            <a:ext cx="3784600" cy="203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831850"/>
            <a:ext cx="37211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4146550"/>
            <a:ext cx="3581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8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33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iOS «Switches»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58" y="774700"/>
            <a:ext cx="5400942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1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34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iOS «</a:t>
            </a:r>
            <a:r>
              <a:rPr lang="fr-FR" dirty="0" err="1" smtClean="0"/>
              <a:t>Sliders</a:t>
            </a:r>
            <a:r>
              <a:rPr lang="fr-FR" dirty="0" smtClean="0"/>
              <a:t>»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83" y="774700"/>
            <a:ext cx="3043817" cy="5581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730" y="1095375"/>
            <a:ext cx="488247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35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iOS «</a:t>
            </a:r>
            <a:r>
              <a:rPr lang="fr-FR" dirty="0" err="1" smtClean="0"/>
              <a:t>Alerts</a:t>
            </a:r>
            <a:r>
              <a:rPr lang="fr-FR" dirty="0" smtClean="0"/>
              <a:t>»</a:t>
            </a:r>
            <a:endParaRPr lang="fr-F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9400" y="901701"/>
            <a:ext cx="11747500" cy="11302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Utilisation des «</a:t>
            </a:r>
            <a:r>
              <a:rPr lang="fr-FR" dirty="0" err="1" smtClean="0"/>
              <a:t>Alerts</a:t>
            </a:r>
            <a:r>
              <a:rPr lang="fr-FR" dirty="0" smtClean="0"/>
              <a:t>»</a:t>
            </a:r>
          </a:p>
          <a:p>
            <a:pPr marL="0" indent="0">
              <a:buNone/>
            </a:pPr>
            <a:r>
              <a:rPr lang="fr-FR" sz="2000" dirty="0"/>
              <a:t>Les alertes sont utilisées pour donner des informations importantes à l'utilisateur. </a:t>
            </a:r>
            <a:endParaRPr lang="fr-FR" sz="2000" dirty="0" smtClean="0"/>
          </a:p>
          <a:p>
            <a:pPr marL="0" indent="0">
              <a:buNone/>
            </a:pPr>
            <a:r>
              <a:rPr lang="fr-FR" dirty="0" smtClean="0"/>
              <a:t>   </a:t>
            </a:r>
          </a:p>
          <a:p>
            <a:endParaRPr lang="fr-FR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1" y="1688388"/>
            <a:ext cx="6362700" cy="46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36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iOS «Image </a:t>
            </a:r>
            <a:r>
              <a:rPr lang="fr-FR" dirty="0" err="1" smtClean="0"/>
              <a:t>View</a:t>
            </a:r>
            <a:r>
              <a:rPr lang="fr-FR" dirty="0" smtClean="0"/>
              <a:t>»</a:t>
            </a:r>
            <a:endParaRPr lang="fr-F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2250" y="774700"/>
            <a:ext cx="11747500" cy="1130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Utilisation des «Image </a:t>
            </a:r>
            <a:r>
              <a:rPr lang="fr-FR" dirty="0" err="1" smtClean="0"/>
              <a:t>View</a:t>
            </a:r>
            <a:r>
              <a:rPr lang="fr-FR" dirty="0" smtClean="0"/>
              <a:t>»</a:t>
            </a: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dirty="0"/>
              <a:t>vue Image est utilisée pour afficher une seule image ou une séquence animée d'images.</a:t>
            </a:r>
            <a:r>
              <a:rPr lang="fr-FR" dirty="0" smtClean="0"/>
              <a:t>   </a:t>
            </a:r>
          </a:p>
          <a:p>
            <a:endParaRPr lang="fr-F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788265"/>
            <a:ext cx="5219700" cy="456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4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62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iOS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37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59678"/>
            <a:ext cx="6038270" cy="3638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61" y="959678"/>
            <a:ext cx="4715141" cy="3969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022850"/>
            <a:ext cx="7823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253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4476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</a:t>
            </a:r>
            <a:r>
              <a:rPr lang="fr-FR" dirty="0" err="1"/>
              <a:t>Text</a:t>
            </a:r>
            <a:r>
              <a:rPr lang="fr-FR" dirty="0"/>
              <a:t>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771525"/>
            <a:ext cx="11747500" cy="435133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Il permet </a:t>
            </a:r>
            <a:r>
              <a:rPr lang="fr-FR" dirty="0"/>
              <a:t>à </a:t>
            </a:r>
            <a:r>
              <a:rPr lang="fr-FR" dirty="0" smtClean="0"/>
              <a:t>l'</a:t>
            </a:r>
            <a:r>
              <a:rPr lang="fr-FR" dirty="0" err="1" smtClean="0"/>
              <a:t>appliation</a:t>
            </a:r>
            <a:r>
              <a:rPr lang="fr-FR" dirty="0" smtClean="0"/>
              <a:t> </a:t>
            </a:r>
            <a:r>
              <a:rPr lang="fr-FR" dirty="0"/>
              <a:t>d'obtenir </a:t>
            </a:r>
            <a:r>
              <a:rPr lang="fr-FR" b="1" dirty="0"/>
              <a:t>la saisie de </a:t>
            </a:r>
            <a:r>
              <a:rPr lang="fr-FR" b="1" dirty="0" smtClean="0"/>
              <a:t>l'utilisateur</a:t>
            </a:r>
            <a:endParaRPr lang="fr-FR" dirty="0" smtClean="0"/>
          </a:p>
          <a:p>
            <a:pPr marL="0" indent="0">
              <a:buNone/>
            </a:pPr>
            <a:endParaRPr lang="fr-FR" b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fr-FR" b="1" dirty="0" smtClean="0">
                <a:solidFill>
                  <a:srgbClr val="7030A0"/>
                </a:solidFill>
              </a:rPr>
              <a:t>Propriétés </a:t>
            </a:r>
            <a:r>
              <a:rPr lang="fr-FR" b="1" dirty="0">
                <a:solidFill>
                  <a:srgbClr val="7030A0"/>
                </a:solidFill>
              </a:rPr>
              <a:t>importantes du champ Texte</a:t>
            </a:r>
          </a:p>
          <a:p>
            <a:r>
              <a:rPr lang="fr-FR" dirty="0" smtClean="0"/>
              <a:t>Texte par défaut qui </a:t>
            </a:r>
            <a:r>
              <a:rPr lang="fr-FR" dirty="0"/>
              <a:t>s'affiche lorsqu'il n' y a pas de saisie utilisateur    </a:t>
            </a:r>
            <a:endParaRPr lang="fr-FR" dirty="0" smtClean="0"/>
          </a:p>
          <a:p>
            <a:r>
              <a:rPr lang="fr-FR" dirty="0" smtClean="0"/>
              <a:t>Texte </a:t>
            </a:r>
            <a:r>
              <a:rPr lang="fr-FR" dirty="0"/>
              <a:t>normal    </a:t>
            </a:r>
            <a:endParaRPr lang="fr-FR" dirty="0" smtClean="0"/>
          </a:p>
          <a:p>
            <a:r>
              <a:rPr lang="fr-FR" dirty="0" smtClean="0"/>
              <a:t>Type </a:t>
            </a:r>
            <a:r>
              <a:rPr lang="fr-FR" dirty="0"/>
              <a:t>de correction automatique    </a:t>
            </a:r>
            <a:endParaRPr lang="fr-FR" dirty="0" smtClean="0"/>
          </a:p>
          <a:p>
            <a:r>
              <a:rPr lang="fr-FR" dirty="0" smtClean="0"/>
              <a:t>Type </a:t>
            </a:r>
            <a:r>
              <a:rPr lang="fr-FR" dirty="0"/>
              <a:t>de clavier    </a:t>
            </a:r>
            <a:endParaRPr lang="fr-FR" dirty="0" smtClean="0"/>
          </a:p>
          <a:p>
            <a:r>
              <a:rPr lang="fr-FR" dirty="0" smtClean="0"/>
              <a:t>Type </a:t>
            </a:r>
            <a:r>
              <a:rPr lang="fr-FR" dirty="0"/>
              <a:t>de clé de retour    </a:t>
            </a:r>
            <a:endParaRPr lang="fr-FR" dirty="0" smtClean="0"/>
          </a:p>
          <a:p>
            <a:r>
              <a:rPr lang="fr-FR" dirty="0" smtClean="0"/>
              <a:t>Mode </a:t>
            </a:r>
            <a:r>
              <a:rPr lang="fr-FR" dirty="0"/>
              <a:t>touche Effacer    </a:t>
            </a:r>
            <a:endParaRPr lang="fr-FR" dirty="0" smtClean="0"/>
          </a:p>
          <a:p>
            <a:r>
              <a:rPr lang="fr-FR" dirty="0" smtClean="0"/>
              <a:t>Alignement    </a:t>
            </a:r>
          </a:p>
          <a:p>
            <a:r>
              <a:rPr lang="fr-FR" dirty="0" err="1" smtClean="0"/>
              <a:t>Delegates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39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37" y="2259806"/>
            <a:ext cx="6043663" cy="399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Création de la première application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04" y="1320420"/>
            <a:ext cx="11185392" cy="4096509"/>
          </a:xfr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90600" y="822325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Regardez les Fichier </a:t>
            </a:r>
            <a:r>
              <a:rPr lang="fr-FR" sz="2400" dirty="0" err="1"/>
              <a:t>creé</a:t>
            </a:r>
            <a:r>
              <a:rPr lang="fr-FR" sz="2400" dirty="0"/>
              <a:t> automatiquement dans le projet</a:t>
            </a:r>
          </a:p>
        </p:txBody>
      </p:sp>
    </p:spTree>
    <p:extLst>
      <p:ext uri="{BB962C8B-B14F-4D97-AF65-F5344CB8AC3E}">
        <p14:creationId xmlns:p14="http://schemas.microsoft.com/office/powerpoint/2010/main" val="17737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4476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</a:t>
            </a:r>
            <a:r>
              <a:rPr lang="fr-FR" dirty="0" err="1"/>
              <a:t>Text</a:t>
            </a:r>
            <a:r>
              <a:rPr lang="fr-FR" dirty="0"/>
              <a:t>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771525"/>
            <a:ext cx="4127500" cy="930275"/>
          </a:xfrm>
        </p:spPr>
        <p:txBody>
          <a:bodyPr>
            <a:normAutofit/>
          </a:bodyPr>
          <a:lstStyle/>
          <a:p>
            <a:r>
              <a:rPr lang="fr-FR" sz="2000" dirty="0"/>
              <a:t>Vous pouvez modifier les propriétés du champ de texte </a:t>
            </a:r>
            <a:r>
              <a:rPr lang="fr-FR" sz="2000" dirty="0" smtClean="0"/>
              <a:t>(</a:t>
            </a:r>
            <a:r>
              <a:rPr lang="fr-FR" sz="2000" dirty="0"/>
              <a:t>côté droit de la fenêtre).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40</a:t>
            </a:fld>
            <a:endParaRPr lang="fr-FR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3200" y="1838325"/>
            <a:ext cx="4127500" cy="1235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D</a:t>
            </a:r>
            <a:r>
              <a:rPr lang="fr-FR" sz="2000" dirty="0" smtClean="0"/>
              <a:t>éfinir </a:t>
            </a:r>
            <a:r>
              <a:rPr lang="fr-FR" sz="2000" dirty="0"/>
              <a:t>le </a:t>
            </a:r>
            <a:r>
              <a:rPr lang="fr-FR" sz="2000" dirty="0" smtClean="0"/>
              <a:t>«</a:t>
            </a:r>
            <a:r>
              <a:rPr lang="fr-FR" sz="2000" b="1" dirty="0" err="1" smtClean="0"/>
              <a:t>Delegate</a:t>
            </a:r>
            <a:r>
              <a:rPr lang="fr-FR" sz="2000" dirty="0" smtClean="0"/>
              <a:t>» </a:t>
            </a:r>
            <a:r>
              <a:rPr lang="fr-FR" sz="2000" dirty="0"/>
              <a:t>dans le </a:t>
            </a:r>
            <a:r>
              <a:rPr lang="fr-FR" sz="2000" dirty="0" smtClean="0"/>
              <a:t>«</a:t>
            </a:r>
            <a:r>
              <a:rPr lang="fr-FR" sz="2000" b="1" dirty="0" smtClean="0"/>
              <a:t>Interface </a:t>
            </a:r>
            <a:r>
              <a:rPr lang="fr-FR" sz="2000" b="1" dirty="0" err="1" smtClean="0"/>
              <a:t>Builder</a:t>
            </a:r>
            <a:r>
              <a:rPr lang="fr-FR" sz="2000" dirty="0" smtClean="0"/>
              <a:t>» en </a:t>
            </a:r>
            <a:r>
              <a:rPr lang="fr-FR" sz="2000" dirty="0"/>
              <a:t>cliquant avec le bouton droit de la souris sur </a:t>
            </a:r>
            <a:r>
              <a:rPr lang="fr-FR" sz="2000" b="1" dirty="0" err="1" smtClean="0"/>
              <a:t>UIElement</a:t>
            </a:r>
            <a:r>
              <a:rPr lang="fr-FR" sz="2000" dirty="0" smtClean="0"/>
              <a:t> </a:t>
            </a:r>
            <a:r>
              <a:rPr lang="fr-FR" sz="2000" dirty="0"/>
              <a:t>et le </a:t>
            </a:r>
            <a:r>
              <a:rPr lang="fr-FR" sz="2000" dirty="0" smtClean="0"/>
              <a:t>connecter.</a:t>
            </a:r>
            <a:endParaRPr lang="fr-FR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51" y="571500"/>
            <a:ext cx="1903449" cy="533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5" t="13889" r="21528" b="11851"/>
          <a:stretch/>
        </p:blipFill>
        <p:spPr>
          <a:xfrm>
            <a:off x="4610100" y="2514600"/>
            <a:ext cx="4414089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1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4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Eléments UI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200"/>
            <a:ext cx="10515600" cy="521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				</a:t>
            </a:r>
            <a:r>
              <a:rPr lang="fr-FR" sz="4300" dirty="0" smtClean="0">
                <a:solidFill>
                  <a:srgbClr val="7030A0"/>
                </a:solidFill>
              </a:rPr>
              <a:t>Notre approche</a:t>
            </a:r>
          </a:p>
          <a:p>
            <a:pPr marL="0" indent="0">
              <a:buNone/>
            </a:pPr>
            <a:r>
              <a:rPr lang="fr-FR" dirty="0" smtClean="0"/>
              <a:t>Nous </a:t>
            </a:r>
            <a:r>
              <a:rPr lang="fr-FR" dirty="0"/>
              <a:t>allons créer une application iOS simple et l'utiliser pour expliquer certains des éléments de l'interface utilisateur</a:t>
            </a:r>
            <a:r>
              <a:rPr lang="fr-FR" dirty="0" smtClean="0"/>
              <a:t>.</a:t>
            </a:r>
          </a:p>
          <a:p>
            <a:r>
              <a:rPr lang="fr-FR" b="1" dirty="0" smtClean="0"/>
              <a:t>Etape </a:t>
            </a:r>
            <a:r>
              <a:rPr lang="fr-FR" b="1" dirty="0"/>
              <a:t>1 - </a:t>
            </a:r>
            <a:r>
              <a:rPr lang="fr-FR" dirty="0"/>
              <a:t>Créer une application basée sur la vue comme nous l'avons fait dans notre première application iOS</a:t>
            </a:r>
            <a:r>
              <a:rPr lang="fr-FR" dirty="0" smtClean="0"/>
              <a:t>.</a:t>
            </a:r>
          </a:p>
          <a:p>
            <a:r>
              <a:rPr lang="fr-FR" b="1" dirty="0" smtClean="0"/>
              <a:t>Étape </a:t>
            </a:r>
            <a:r>
              <a:rPr lang="fr-FR" b="1" dirty="0"/>
              <a:t>2 - </a:t>
            </a:r>
            <a:r>
              <a:rPr lang="fr-FR" dirty="0"/>
              <a:t>Nous mettrons seulement à jour les fichiers </a:t>
            </a:r>
            <a:r>
              <a:rPr lang="fr-FR" dirty="0" err="1">
                <a:solidFill>
                  <a:srgbClr val="7030A0"/>
                </a:solidFill>
              </a:rPr>
              <a:t>ViewController</a:t>
            </a:r>
            <a:r>
              <a:rPr lang="fr-FR" dirty="0">
                <a:solidFill>
                  <a:srgbClr val="7030A0"/>
                </a:solidFill>
              </a:rPr>
              <a:t>. h </a:t>
            </a:r>
            <a:r>
              <a:rPr lang="fr-FR" dirty="0"/>
              <a:t>et </a:t>
            </a:r>
            <a:r>
              <a:rPr lang="fr-FR" dirty="0" err="1">
                <a:solidFill>
                  <a:srgbClr val="7030A0"/>
                </a:solidFill>
              </a:rPr>
              <a:t>ViewController</a:t>
            </a:r>
            <a:r>
              <a:rPr lang="fr-FR" dirty="0">
                <a:solidFill>
                  <a:srgbClr val="7030A0"/>
                </a:solidFill>
              </a:rPr>
              <a:t>. </a:t>
            </a:r>
            <a:r>
              <a:rPr lang="fr-FR" dirty="0" smtClean="0">
                <a:solidFill>
                  <a:srgbClr val="7030A0"/>
                </a:solidFill>
              </a:rPr>
              <a:t>m</a:t>
            </a:r>
            <a:endParaRPr lang="fr-FR" dirty="0" smtClean="0"/>
          </a:p>
          <a:p>
            <a:r>
              <a:rPr lang="fr-FR" b="1" dirty="0" smtClean="0"/>
              <a:t>Etape </a:t>
            </a:r>
            <a:r>
              <a:rPr lang="fr-FR" b="1" dirty="0"/>
              <a:t>3 - </a:t>
            </a:r>
            <a:r>
              <a:rPr lang="fr-FR" dirty="0"/>
              <a:t>Ensuite, nous ajoutons une méthode à notre fichier </a:t>
            </a:r>
            <a:r>
              <a:rPr lang="fr-FR" dirty="0" err="1">
                <a:solidFill>
                  <a:srgbClr val="7030A0"/>
                </a:solidFill>
              </a:rPr>
              <a:t>ViewController</a:t>
            </a:r>
            <a:r>
              <a:rPr lang="fr-FR" dirty="0">
                <a:solidFill>
                  <a:srgbClr val="7030A0"/>
                </a:solidFill>
              </a:rPr>
              <a:t>. m </a:t>
            </a:r>
            <a:r>
              <a:rPr lang="fr-FR" dirty="0"/>
              <a:t>spécifique pour créer l'élément UI</a:t>
            </a:r>
            <a:r>
              <a:rPr lang="fr-FR" dirty="0" smtClean="0"/>
              <a:t>.</a:t>
            </a:r>
          </a:p>
          <a:p>
            <a:r>
              <a:rPr lang="fr-FR" b="1" dirty="0" smtClean="0"/>
              <a:t>Étape </a:t>
            </a:r>
            <a:r>
              <a:rPr lang="fr-FR" b="1" dirty="0"/>
              <a:t>4 - </a:t>
            </a:r>
            <a:r>
              <a:rPr lang="fr-FR" dirty="0"/>
              <a:t>Nous appellerons cette méthode dans notre méthode </a:t>
            </a:r>
            <a:r>
              <a:rPr lang="fr-FR" dirty="0" err="1">
                <a:solidFill>
                  <a:srgbClr val="7030A0"/>
                </a:solidFill>
              </a:rPr>
              <a:t>viewDidLoad</a:t>
            </a:r>
            <a:r>
              <a:rPr lang="fr-FR" dirty="0" smtClean="0"/>
              <a:t>.</a:t>
            </a:r>
          </a:p>
          <a:p>
            <a:r>
              <a:rPr lang="fr-FR" b="1" dirty="0" smtClean="0"/>
              <a:t>Étape </a:t>
            </a:r>
            <a:r>
              <a:rPr lang="fr-FR" b="1" dirty="0"/>
              <a:t>5 - </a:t>
            </a:r>
            <a:r>
              <a:rPr lang="fr-FR" dirty="0"/>
              <a:t>Les lignes de code importantes ont été expliquées dans le code avec un commentaire d'une seule ligne au-dessus de </a:t>
            </a:r>
            <a:r>
              <a:rPr lang="fr-FR" dirty="0" smtClean="0"/>
              <a:t>ces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60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79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221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0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3048000" y="105972"/>
            <a:ext cx="6096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fr-BE" altLang="en-US" sz="44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iOS </a:t>
            </a:r>
            <a:r>
              <a:rPr lang="fr-BE" altLang="en-US" sz="44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- Accéléromètre</a:t>
            </a:r>
            <a:endParaRPr lang="en-US" altLang="en-US" sz="3200" dirty="0">
              <a:ea typeface="Times New Roman" charset="0"/>
              <a:cs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02000" y="6432550"/>
            <a:ext cx="5753100" cy="365125"/>
          </a:xfrm>
        </p:spPr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46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350595" y="879303"/>
            <a:ext cx="554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Étape-1: </a:t>
            </a:r>
            <a:r>
              <a:rPr lang="fr-FR" dirty="0" smtClean="0"/>
              <a:t>Créer </a:t>
            </a:r>
            <a:r>
              <a:rPr lang="fr-FR" dirty="0"/>
              <a:t>une </a:t>
            </a:r>
            <a:r>
              <a:rPr lang="fr-FR" dirty="0" smtClean="0"/>
              <a:t>simple « </a:t>
            </a:r>
            <a:r>
              <a:rPr lang="fr-FR" b="1" dirty="0" err="1" smtClean="0"/>
              <a:t>View</a:t>
            </a:r>
            <a:r>
              <a:rPr lang="fr-FR" b="1" dirty="0" smtClean="0"/>
              <a:t> </a:t>
            </a:r>
            <a:r>
              <a:rPr lang="fr-FR" b="1" dirty="0" err="1" smtClean="0"/>
              <a:t>Based</a:t>
            </a:r>
            <a:r>
              <a:rPr lang="fr-FR" b="1" dirty="0" smtClean="0"/>
              <a:t> Application </a:t>
            </a:r>
            <a:r>
              <a:rPr lang="fr-FR" dirty="0" smtClean="0"/>
              <a:t>»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37895" y="1260303"/>
            <a:ext cx="10897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Étape-2: </a:t>
            </a:r>
            <a:r>
              <a:rPr lang="fr-FR" dirty="0"/>
              <a:t>Ajoutez </a:t>
            </a:r>
            <a:r>
              <a:rPr lang="fr-FR" dirty="0" smtClean="0"/>
              <a:t>3 «Labels» dans </a:t>
            </a:r>
            <a:r>
              <a:rPr lang="fr-FR" b="1" dirty="0" err="1"/>
              <a:t>ViewController</a:t>
            </a:r>
            <a:r>
              <a:rPr lang="fr-FR" b="1" dirty="0"/>
              <a:t>. </a:t>
            </a:r>
            <a:r>
              <a:rPr lang="fr-FR" b="1" dirty="0" err="1"/>
              <a:t>xib</a:t>
            </a:r>
            <a:r>
              <a:rPr lang="fr-FR" b="1" dirty="0"/>
              <a:t> </a:t>
            </a:r>
            <a:r>
              <a:rPr lang="fr-FR" dirty="0"/>
              <a:t>et créez </a:t>
            </a:r>
            <a:r>
              <a:rPr lang="fr-FR" b="1" dirty="0" err="1"/>
              <a:t>ibOutlets</a:t>
            </a:r>
            <a:r>
              <a:rPr lang="fr-FR" dirty="0"/>
              <a:t> en les nommant </a:t>
            </a:r>
            <a:r>
              <a:rPr lang="fr-FR" b="1" dirty="0" err="1"/>
              <a:t>xlabel</a:t>
            </a:r>
            <a:r>
              <a:rPr lang="fr-FR" dirty="0"/>
              <a:t>, </a:t>
            </a:r>
            <a:r>
              <a:rPr lang="fr-FR" b="1" dirty="0" err="1"/>
              <a:t>ylabel</a:t>
            </a:r>
            <a:r>
              <a:rPr lang="fr-FR" dirty="0"/>
              <a:t> et </a:t>
            </a:r>
            <a:r>
              <a:rPr lang="fr-FR" b="1" dirty="0" err="1" smtClean="0"/>
              <a:t>zlabel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37895" y="1658468"/>
            <a:ext cx="563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Étape-3: </a:t>
            </a:r>
            <a:r>
              <a:rPr lang="fr-FR" dirty="0" smtClean="0"/>
              <a:t>Mettre </a:t>
            </a:r>
            <a:r>
              <a:rPr lang="fr-FR" dirty="0"/>
              <a:t>à jour </a:t>
            </a:r>
            <a:r>
              <a:rPr lang="fr-FR" b="1" dirty="0" err="1"/>
              <a:t>ViewController</a:t>
            </a:r>
            <a:r>
              <a:rPr lang="fr-FR" b="1" dirty="0"/>
              <a:t>. h </a:t>
            </a:r>
            <a:r>
              <a:rPr lang="fr-FR" dirty="0"/>
              <a:t>comme </a:t>
            </a:r>
            <a:r>
              <a:rPr lang="fr-FR" dirty="0" smtClean="0"/>
              <a:t>suit :  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5" y="2247900"/>
            <a:ext cx="6946900" cy="168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2602382"/>
            <a:ext cx="5143596" cy="3721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7895" y="4001267"/>
            <a:ext cx="5703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Étape-4: </a:t>
            </a:r>
            <a:r>
              <a:rPr lang="fr-FR" dirty="0" smtClean="0"/>
              <a:t>Mettre </a:t>
            </a:r>
            <a:r>
              <a:rPr lang="fr-FR" dirty="0"/>
              <a:t>à jour </a:t>
            </a:r>
            <a:r>
              <a:rPr lang="fr-FR" b="1" dirty="0" err="1"/>
              <a:t>ViewController</a:t>
            </a:r>
            <a:r>
              <a:rPr lang="fr-FR" b="1" dirty="0"/>
              <a:t>. </a:t>
            </a:r>
            <a:r>
              <a:rPr lang="fr-FR" b="1" dirty="0" smtClean="0"/>
              <a:t>m </a:t>
            </a:r>
            <a:r>
              <a:rPr lang="fr-FR" dirty="0"/>
              <a:t>comme </a:t>
            </a:r>
            <a:r>
              <a:rPr lang="fr-FR" dirty="0" smtClean="0"/>
              <a:t>suit :  </a:t>
            </a:r>
            <a:endParaRPr lang="fr-FR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041316" y="4232099"/>
            <a:ext cx="829384" cy="9701"/>
          </a:xfrm>
          <a:prstGeom prst="straightConnector1">
            <a:avLst/>
          </a:prstGeom>
          <a:ln w="57150"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12" y="4656749"/>
            <a:ext cx="1357392" cy="199693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3595" y="5093798"/>
            <a:ext cx="1829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 smtClean="0">
                <a:solidFill>
                  <a:srgbClr val="00B050"/>
                </a:solidFill>
              </a:rPr>
              <a:t>Output </a:t>
            </a:r>
            <a:endParaRPr lang="fr-FR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Envoyer E-Mail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47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708401" y="847665"/>
            <a:ext cx="8483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Ajouter un bouton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Créa </a:t>
            </a:r>
            <a:r>
              <a:rPr lang="fr-FR" sz="2000" dirty="0"/>
              <a:t>une action dans «</a:t>
            </a:r>
            <a:r>
              <a:rPr lang="fr-FR" sz="2000" b="1" dirty="0" err="1"/>
              <a:t>ViewController.h</a:t>
            </a:r>
            <a:r>
              <a:rPr lang="fr-FR" sz="2000" dirty="0" smtClean="0"/>
              <a:t>»</a:t>
            </a:r>
            <a:endParaRPr lang="fr-FR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723900"/>
            <a:ext cx="3617970" cy="5245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06870" y="1816100"/>
            <a:ext cx="8267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000" dirty="0"/>
              <a:t>I</a:t>
            </a:r>
            <a:r>
              <a:rPr lang="fr-FR" sz="2000" dirty="0" smtClean="0"/>
              <a:t>mportez </a:t>
            </a:r>
            <a:r>
              <a:rPr lang="fr-FR" sz="2000" dirty="0"/>
              <a:t>le </a:t>
            </a:r>
            <a:r>
              <a:rPr lang="fr-FR" sz="2000" b="1" dirty="0" smtClean="0"/>
              <a:t> »</a:t>
            </a:r>
            <a:r>
              <a:rPr lang="fr-FR" sz="2000" b="1" dirty="0" err="1" smtClean="0"/>
              <a:t>MessageUI</a:t>
            </a:r>
            <a:r>
              <a:rPr lang="fr-FR" sz="2000" b="1" dirty="0" smtClean="0"/>
              <a:t>/</a:t>
            </a:r>
            <a:r>
              <a:rPr lang="fr-FR" sz="2000" b="1" dirty="0" err="1" smtClean="0"/>
              <a:t>MessageUI</a:t>
            </a:r>
            <a:r>
              <a:rPr lang="fr-FR" sz="2000" b="1" dirty="0"/>
              <a:t>. h" </a:t>
            </a:r>
            <a:r>
              <a:rPr lang="fr-FR" sz="2000" dirty="0"/>
              <a:t>et implémentez le </a:t>
            </a:r>
            <a:r>
              <a:rPr lang="fr-FR" sz="2000" dirty="0" err="1" smtClean="0"/>
              <a:t>delegate</a:t>
            </a:r>
            <a:r>
              <a:rPr lang="fr-FR" sz="2000" dirty="0" smtClean="0"/>
              <a:t> </a:t>
            </a:r>
            <a:r>
              <a:rPr lang="fr-FR" sz="2000" b="1" dirty="0" smtClean="0"/>
              <a:t>"</a:t>
            </a:r>
            <a:r>
              <a:rPr lang="fr-FR" sz="2000" b="1" dirty="0" err="1" smtClean="0"/>
              <a:t>MFMailComposViewControllerDelegate</a:t>
            </a:r>
            <a:r>
              <a:rPr lang="fr-FR" sz="2000" dirty="0"/>
              <a:t>" dans </a:t>
            </a:r>
            <a:r>
              <a:rPr lang="fr-FR" sz="2000" b="1" dirty="0" smtClean="0"/>
              <a:t>«</a:t>
            </a:r>
            <a:r>
              <a:rPr lang="fr-FR" sz="2000" b="1" dirty="0" err="1" smtClean="0"/>
              <a:t>ViewController</a:t>
            </a:r>
            <a:r>
              <a:rPr lang="fr-FR" sz="2000" b="1" dirty="0"/>
              <a:t>. </a:t>
            </a:r>
            <a:r>
              <a:rPr lang="fr-FR" sz="2000" b="1" dirty="0" smtClean="0"/>
              <a:t>h»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85" y="3089136"/>
            <a:ext cx="740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48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Envoyer E-Mail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292101" y="923865"/>
            <a:ext cx="584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Dans la fonction de </a:t>
            </a:r>
            <a:r>
              <a:rPr lang="fr-FR" sz="2000" dirty="0" err="1" smtClean="0"/>
              <a:t>button</a:t>
            </a:r>
            <a:r>
              <a:rPr lang="fr-FR" sz="2000" dirty="0" smtClean="0"/>
              <a:t>, mettez ces liens de code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 err="1" smtClean="0"/>
              <a:t>Xcode</a:t>
            </a:r>
            <a:r>
              <a:rPr lang="fr-FR" sz="2000" dirty="0" smtClean="0"/>
              <a:t> </a:t>
            </a:r>
            <a:r>
              <a:rPr lang="fr-FR" sz="2000" dirty="0"/>
              <a:t>n' a aucune idée de ce qu'est le </a:t>
            </a:r>
            <a:r>
              <a:rPr lang="fr-FR" sz="2000" b="1" dirty="0"/>
              <a:t>"</a:t>
            </a:r>
            <a:r>
              <a:rPr lang="fr-FR" sz="2000" b="1" dirty="0" err="1" smtClean="0"/>
              <a:t>MFMailComposeViewController</a:t>
            </a:r>
            <a:r>
              <a:rPr lang="fr-FR" sz="2000" b="1" dirty="0" smtClean="0"/>
              <a:t> »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/>
              <a:t>Bien que </a:t>
            </a:r>
            <a:r>
              <a:rPr lang="fr-FR" sz="2000" b="1" dirty="0"/>
              <a:t>"</a:t>
            </a:r>
            <a:r>
              <a:rPr lang="fr-FR" sz="2000" b="1" dirty="0" err="1"/>
              <a:t>MFMailComposeViewController</a:t>
            </a:r>
            <a:r>
              <a:rPr lang="fr-FR" sz="2000" b="1" dirty="0"/>
              <a:t>" </a:t>
            </a:r>
            <a:r>
              <a:rPr lang="fr-FR" sz="2000" dirty="0"/>
              <a:t>soit un contrôleur intégré dans iOS </a:t>
            </a:r>
            <a:r>
              <a:rPr lang="fr-FR" sz="2000" dirty="0" smtClean="0"/>
              <a:t>SDK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 </a:t>
            </a:r>
            <a:r>
              <a:rPr lang="fr-FR" sz="2000" dirty="0"/>
              <a:t>il est de la responsabilité des développeurs d'intégrer le </a:t>
            </a:r>
            <a:r>
              <a:rPr lang="fr-FR" sz="2000" b="1" dirty="0" err="1"/>
              <a:t>framework</a:t>
            </a:r>
            <a:r>
              <a:rPr lang="fr-FR" sz="2000" dirty="0"/>
              <a:t> nécessaire dans votre projet.</a:t>
            </a:r>
            <a:endParaRPr lang="fr-FR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746065"/>
            <a:ext cx="5727700" cy="208697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930900" y="2945696"/>
            <a:ext cx="6045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Ci-dessus </a:t>
            </a:r>
            <a:r>
              <a:rPr lang="fr-FR" dirty="0"/>
              <a:t>définit </a:t>
            </a:r>
            <a:r>
              <a:rPr lang="fr-FR" dirty="0" smtClean="0"/>
              <a:t>l’sujet, </a:t>
            </a:r>
            <a:r>
              <a:rPr lang="fr-FR" dirty="0"/>
              <a:t>le contenu et les destinataires du </a:t>
            </a:r>
            <a:r>
              <a:rPr lang="fr-FR" dirty="0" smtClean="0"/>
              <a:t>courriel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La classe </a:t>
            </a:r>
            <a:r>
              <a:rPr lang="fr-FR" b="1" dirty="0" err="1"/>
              <a:t>MFMailComposeViewController</a:t>
            </a:r>
            <a:r>
              <a:rPr lang="fr-FR" dirty="0"/>
              <a:t> fournit une interface standard qui gère l'édition et l'envoi </a:t>
            </a:r>
            <a:r>
              <a:rPr lang="fr-FR" dirty="0" smtClean="0"/>
              <a:t>d'un e-mail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Utiliser</a:t>
            </a:r>
            <a:r>
              <a:rPr lang="fr-FR" b="1" dirty="0" smtClean="0"/>
              <a:t> </a:t>
            </a:r>
            <a:r>
              <a:rPr lang="fr-FR" b="1" dirty="0" err="1" smtClean="0"/>
              <a:t>ViewController</a:t>
            </a:r>
            <a:r>
              <a:rPr lang="fr-FR" dirty="0" smtClean="0"/>
              <a:t> pour </a:t>
            </a:r>
            <a:r>
              <a:rPr lang="fr-FR" dirty="0"/>
              <a:t>afficher une vue email standard à l'intérieur de votre </a:t>
            </a:r>
            <a:r>
              <a:rPr lang="fr-FR" dirty="0" smtClean="0"/>
              <a:t>application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Nous remplissons les champs de cette vue avec les valeurs </a:t>
            </a:r>
            <a:r>
              <a:rPr lang="fr-FR" dirty="0" smtClean="0"/>
              <a:t>initiales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Qui </a:t>
            </a:r>
            <a:r>
              <a:rPr lang="fr-FR" dirty="0"/>
              <a:t>compris le courriel du destinataire, </a:t>
            </a:r>
            <a:r>
              <a:rPr lang="fr-FR" dirty="0" smtClean="0"/>
              <a:t>l’sujet </a:t>
            </a:r>
            <a:r>
              <a:rPr lang="fr-FR" dirty="0"/>
              <a:t>et le corps du </a:t>
            </a:r>
            <a:r>
              <a:rPr lang="fr-FR" dirty="0" smtClean="0"/>
              <a:t>texte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C</a:t>
            </a:r>
            <a:r>
              <a:rPr lang="fr-FR" dirty="0" smtClean="0"/>
              <a:t>ode </a:t>
            </a:r>
            <a:r>
              <a:rPr lang="fr-FR" dirty="0"/>
              <a:t>appelle le </a:t>
            </a:r>
            <a:r>
              <a:rPr lang="fr-FR" b="1" dirty="0" err="1"/>
              <a:t>presentViewController</a:t>
            </a:r>
            <a:r>
              <a:rPr lang="fr-FR" dirty="0"/>
              <a:t> pour afficher l'interface mail à l'écran.</a:t>
            </a:r>
          </a:p>
        </p:txBody>
      </p:sp>
    </p:spTree>
    <p:extLst>
      <p:ext uri="{BB962C8B-B14F-4D97-AF65-F5344CB8AC3E}">
        <p14:creationId xmlns:p14="http://schemas.microsoft.com/office/powerpoint/2010/main" val="113772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49</a:t>
            </a:fld>
            <a:endParaRPr lang="fr-F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73100" y="857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Envoyer E-Mail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640384"/>
            <a:ext cx="7137400" cy="270758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9" y="3458646"/>
            <a:ext cx="3089751" cy="2965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00" y="461962"/>
            <a:ext cx="3759200" cy="30644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0" y="3637069"/>
            <a:ext cx="8445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600" dirty="0"/>
              <a:t>Le "</a:t>
            </a:r>
            <a:r>
              <a:rPr lang="fr-FR" sz="1600" b="1" dirty="0" err="1"/>
              <a:t>didFinishWithResult</a:t>
            </a:r>
            <a:r>
              <a:rPr lang="fr-FR" sz="1600" b="1" dirty="0"/>
              <a:t>:" </a:t>
            </a:r>
            <a:r>
              <a:rPr lang="fr-FR" sz="1600" dirty="0"/>
              <a:t>est une méthode du protocole </a:t>
            </a:r>
            <a:r>
              <a:rPr lang="fr-FR" sz="1600" b="1" dirty="0" err="1"/>
              <a:t>MFMailComposViewControllerDelegate</a:t>
            </a:r>
            <a:r>
              <a:rPr lang="fr-FR" sz="16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600" dirty="0"/>
              <a:t>Cette méthode est automatiquement appelée lorsque l'interface mail est fermée (par ex. l'utilisateur annule l'opération</a:t>
            </a:r>
            <a:r>
              <a:rPr lang="fr-FR" sz="1600" dirty="0" smtClean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600" dirty="0"/>
              <a:t>Le paramètre de résultat vous indique le code résultat lorsque l'interface de composition du courrier est rejetée. </a:t>
            </a:r>
            <a:endParaRPr lang="fr-FR" sz="16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1600" dirty="0"/>
              <a:t>N</a:t>
            </a:r>
            <a:r>
              <a:rPr lang="fr-FR" sz="1600" dirty="0" smtClean="0"/>
              <a:t>ous </a:t>
            </a:r>
            <a:r>
              <a:rPr lang="fr-FR" sz="1600" dirty="0"/>
              <a:t>enregistrons simplement l'état dans cet exemple. </a:t>
            </a:r>
            <a:endParaRPr lang="fr-FR" sz="16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1600" dirty="0" smtClean="0"/>
              <a:t>Dans </a:t>
            </a:r>
            <a:r>
              <a:rPr lang="fr-FR" sz="1600" dirty="0"/>
              <a:t>le cas d'une application réelle, vous devez fournir un traitement spécial pour le code de résultat (par exemple, afficher une alerte lorsque l'application n'envoie pas le courriel</a:t>
            </a:r>
            <a:r>
              <a:rPr lang="fr-FR" sz="16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600" dirty="0"/>
              <a:t>la </a:t>
            </a:r>
            <a:r>
              <a:rPr lang="fr-FR" sz="1600" dirty="0" smtClean="0"/>
              <a:t>dernier ligne est pour supprime </a:t>
            </a:r>
            <a:r>
              <a:rPr lang="fr-FR" sz="1600" dirty="0"/>
              <a:t>l'interface de composition du </a:t>
            </a:r>
            <a:r>
              <a:rPr lang="fr-FR" sz="1600" dirty="0" smtClean="0"/>
              <a:t>courrier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00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5" y="1295400"/>
            <a:ext cx="8245765" cy="48497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</a:t>
            </a:fld>
            <a:endParaRPr lang="fr-F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Création de la première application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822325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Regardez les Fichier </a:t>
            </a:r>
            <a:r>
              <a:rPr lang="fr-FR" sz="2400" dirty="0" err="1"/>
              <a:t>creé</a:t>
            </a:r>
            <a:r>
              <a:rPr lang="fr-FR" sz="2400" dirty="0"/>
              <a:t> automatiquement dans le projet</a:t>
            </a:r>
          </a:p>
        </p:txBody>
      </p:sp>
    </p:spTree>
    <p:extLst>
      <p:ext uri="{BB962C8B-B14F-4D97-AF65-F5344CB8AC3E}">
        <p14:creationId xmlns:p14="http://schemas.microsoft.com/office/powerpoint/2010/main" val="5592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1"/>
            <a:ext cx="10515600" cy="123189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Vous </a:t>
            </a:r>
            <a:r>
              <a:rPr lang="fr-FR" sz="2000" dirty="0"/>
              <a:t>pouvez facilement activer le support de </a:t>
            </a:r>
            <a:r>
              <a:rPr lang="fr-FR" sz="2000" b="1" dirty="0"/>
              <a:t>l'email HTML </a:t>
            </a:r>
            <a:r>
              <a:rPr lang="fr-FR" sz="2000" dirty="0"/>
              <a:t>en changeant le paramètre </a:t>
            </a:r>
            <a:r>
              <a:rPr lang="fr-FR" sz="2000" b="1" dirty="0"/>
              <a:t>"</a:t>
            </a:r>
            <a:r>
              <a:rPr lang="fr-FR" sz="2000" b="1" dirty="0" err="1"/>
              <a:t>isHTML</a:t>
            </a:r>
            <a:r>
              <a:rPr lang="fr-FR" sz="2000" b="1" dirty="0"/>
              <a:t>" </a:t>
            </a:r>
            <a:r>
              <a:rPr lang="fr-FR" sz="2000" dirty="0"/>
              <a:t>dans la méthode </a:t>
            </a:r>
            <a:r>
              <a:rPr lang="fr-FR" sz="2000" b="1" dirty="0"/>
              <a:t>"</a:t>
            </a:r>
            <a:r>
              <a:rPr lang="fr-FR" sz="2000" b="1" dirty="0" err="1"/>
              <a:t>setMessageBody</a:t>
            </a:r>
            <a:r>
              <a:rPr lang="fr-FR" sz="2000" b="1" dirty="0"/>
              <a:t>" </a:t>
            </a:r>
            <a:r>
              <a:rPr lang="fr-FR" sz="2000" dirty="0"/>
              <a:t>de "N" à </a:t>
            </a:r>
            <a:r>
              <a:rPr lang="fr-FR" sz="2000" dirty="0" smtClean="0"/>
              <a:t>"Y".</a:t>
            </a:r>
          </a:p>
          <a:p>
            <a:r>
              <a:rPr lang="fr-FR" sz="2000" dirty="0" smtClean="0"/>
              <a:t>Essayez </a:t>
            </a:r>
            <a:r>
              <a:rPr lang="fr-FR" sz="2000" dirty="0"/>
              <a:t>de changer le code dans la méthode </a:t>
            </a:r>
            <a:r>
              <a:rPr lang="fr-FR" sz="2000" b="1" dirty="0"/>
              <a:t>"</a:t>
            </a:r>
            <a:r>
              <a:rPr lang="fr-FR" sz="2000" b="1" dirty="0" err="1"/>
              <a:t>showEmail</a:t>
            </a:r>
            <a:r>
              <a:rPr lang="fr-FR" sz="2000" b="1" dirty="0"/>
              <a:t>" </a:t>
            </a:r>
            <a:r>
              <a:rPr lang="fr-FR" sz="2000" dirty="0"/>
              <a:t>pour ce qui suit: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50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3100" y="1111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Envoyer E-Mail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70100"/>
            <a:ext cx="10845800" cy="3073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3100" y="5024735"/>
            <a:ext cx="627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Compiler </a:t>
            </a:r>
            <a:r>
              <a:rPr lang="fr-FR" dirty="0"/>
              <a:t>et relancer votre application. Avec un simple changement, l'application </a:t>
            </a:r>
            <a:r>
              <a:rPr lang="fr-FR" dirty="0" smtClean="0"/>
              <a:t>offre </a:t>
            </a:r>
            <a:r>
              <a:rPr lang="fr-FR" dirty="0"/>
              <a:t>maintenant le support HTML!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2" y="3301999"/>
            <a:ext cx="1730470" cy="331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3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Réseaux Social (Facebook et Twitter)</a:t>
            </a:r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6" y="1050925"/>
            <a:ext cx="474272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51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4974864" y="1282700"/>
            <a:ext cx="68869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Twitter est </a:t>
            </a:r>
            <a:r>
              <a:rPr lang="fr-FR" sz="2400" dirty="0"/>
              <a:t>ajouté </a:t>
            </a:r>
            <a:r>
              <a:rPr lang="fr-FR" sz="2400" dirty="0" smtClean="0"/>
              <a:t>dans </a:t>
            </a:r>
            <a:r>
              <a:rPr lang="fr-FR" sz="2400" dirty="0"/>
              <a:t>iOS 5, </a:t>
            </a:r>
            <a:r>
              <a:rPr lang="fr-FR" sz="2400" dirty="0" smtClean="0"/>
              <a:t>Facebook </a:t>
            </a:r>
            <a:r>
              <a:rPr lang="fr-FR" sz="2400" dirty="0"/>
              <a:t>dans iOS </a:t>
            </a:r>
            <a:r>
              <a:rPr lang="fr-FR" sz="2400" dirty="0" smtClean="0"/>
              <a:t>6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iOS </a:t>
            </a:r>
            <a:r>
              <a:rPr lang="fr-FR" sz="2400" dirty="0"/>
              <a:t>6 introduit un nouveau </a:t>
            </a:r>
            <a:r>
              <a:rPr lang="fr-FR" sz="2400" b="1" i="1" dirty="0" err="1" smtClean="0"/>
              <a:t>FrameWork</a:t>
            </a:r>
            <a:r>
              <a:rPr lang="fr-FR" sz="2400" dirty="0" smtClean="0"/>
              <a:t> appelé </a:t>
            </a:r>
            <a:r>
              <a:rPr lang="fr-FR" sz="2400" b="1" dirty="0"/>
              <a:t>"Social </a:t>
            </a:r>
            <a:r>
              <a:rPr lang="fr-FR" sz="2400" b="1" dirty="0" smtClean="0"/>
              <a:t>Framework »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Permet </a:t>
            </a:r>
            <a:r>
              <a:rPr lang="fr-FR" sz="2400" dirty="0"/>
              <a:t>d'intégrer votre application à tous les services de </a:t>
            </a:r>
            <a:r>
              <a:rPr lang="fr-FR" sz="2400" dirty="0" smtClean="0"/>
              <a:t>réseautage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400" dirty="0"/>
              <a:t>il supporte </a:t>
            </a:r>
            <a:r>
              <a:rPr lang="fr-FR" sz="2400" b="1" dirty="0"/>
              <a:t>Facebook</a:t>
            </a:r>
            <a:r>
              <a:rPr lang="fr-FR" sz="2400" dirty="0"/>
              <a:t>, </a:t>
            </a:r>
            <a:r>
              <a:rPr lang="fr-FR" sz="2400" b="1" dirty="0"/>
              <a:t>Twitter</a:t>
            </a:r>
            <a:r>
              <a:rPr lang="fr-FR" sz="2400" dirty="0"/>
              <a:t> et </a:t>
            </a:r>
            <a:r>
              <a:rPr lang="fr-FR" sz="2400" b="1" dirty="0" err="1"/>
              <a:t>Sina</a:t>
            </a:r>
            <a:r>
              <a:rPr lang="fr-FR" sz="2400" b="1" dirty="0"/>
              <a:t> </a:t>
            </a:r>
            <a:r>
              <a:rPr lang="fr-FR" sz="2400" b="1" dirty="0" err="1" smtClean="0"/>
              <a:t>Weibo</a:t>
            </a:r>
            <a:endParaRPr lang="fr-FR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2400" dirty="0"/>
              <a:t>Le </a:t>
            </a:r>
            <a:r>
              <a:rPr lang="fr-FR" sz="2400" dirty="0" err="1"/>
              <a:t>framework</a:t>
            </a:r>
            <a:r>
              <a:rPr lang="fr-FR" sz="2400" dirty="0"/>
              <a:t> est livré avec une classe très pratique appelée </a:t>
            </a:r>
            <a:r>
              <a:rPr lang="fr-FR" sz="2400" b="1" dirty="0" err="1" smtClean="0"/>
              <a:t>SLComposeViewController</a:t>
            </a:r>
            <a:endParaRPr lang="fr-FR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2400" dirty="0"/>
              <a:t>La classe </a:t>
            </a:r>
            <a:r>
              <a:rPr lang="fr-FR" sz="2400" b="1" dirty="0" err="1"/>
              <a:t>SLComposeViewController</a:t>
            </a:r>
            <a:r>
              <a:rPr lang="fr-FR" sz="2400" b="1" dirty="0"/>
              <a:t> </a:t>
            </a:r>
            <a:r>
              <a:rPr lang="fr-FR" sz="2400" dirty="0"/>
              <a:t>présente un </a:t>
            </a:r>
            <a:r>
              <a:rPr lang="fr-FR" sz="2400" b="1" dirty="0" err="1" smtClean="0"/>
              <a:t>ViewController</a:t>
            </a:r>
            <a:r>
              <a:rPr lang="fr-FR" sz="2400" dirty="0" smtClean="0"/>
              <a:t> standard </a:t>
            </a:r>
            <a:r>
              <a:rPr lang="fr-FR" sz="2400" dirty="0"/>
              <a:t>pour les utilisateurs de </a:t>
            </a:r>
            <a:r>
              <a:rPr lang="fr-FR" sz="2400" b="1" dirty="0"/>
              <a:t>tweet</a:t>
            </a:r>
            <a:r>
              <a:rPr lang="fr-FR" sz="2400" dirty="0"/>
              <a:t> ou de poste </a:t>
            </a:r>
            <a:r>
              <a:rPr lang="fr-FR" sz="2400" b="1" dirty="0" smtClean="0"/>
              <a:t>Facebook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Permet </a:t>
            </a:r>
            <a:r>
              <a:rPr lang="fr-FR" sz="2400" dirty="0"/>
              <a:t>également </a:t>
            </a:r>
            <a:r>
              <a:rPr lang="fr-FR" sz="2400" dirty="0" smtClean="0"/>
              <a:t>de </a:t>
            </a:r>
            <a:r>
              <a:rPr lang="fr-FR" sz="2400" dirty="0"/>
              <a:t>prérégler le texte initial, de joindre des images et d'ajouter des URL au </a:t>
            </a:r>
            <a:r>
              <a:rPr lang="fr-FR" sz="2400" dirty="0" smtClean="0"/>
              <a:t>message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03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52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Réseaux Social (Facebook et Twitter)</a:t>
            </a:r>
            <a:endParaRPr lang="fr-F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8829" r="24644" b="31339"/>
          <a:stretch/>
        </p:blipFill>
        <p:spPr>
          <a:xfrm>
            <a:off x="381000" y="936623"/>
            <a:ext cx="3657600" cy="2603501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2" t="8704" r="24653" b="32037"/>
          <a:stretch/>
        </p:blipFill>
        <p:spPr>
          <a:xfrm>
            <a:off x="4292600" y="936623"/>
            <a:ext cx="3683000" cy="2607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4" t="9259" r="21412" b="16296"/>
          <a:stretch/>
        </p:blipFill>
        <p:spPr>
          <a:xfrm>
            <a:off x="393700" y="3671887"/>
            <a:ext cx="3944741" cy="30495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5"/>
          <a:stretch/>
        </p:blipFill>
        <p:spPr>
          <a:xfrm>
            <a:off x="9541556" y="936622"/>
            <a:ext cx="2312959" cy="5419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9372600" y="2679700"/>
            <a:ext cx="2603500" cy="381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4" t="9121" r="18241" b="16162"/>
          <a:stretch/>
        </p:blipFill>
        <p:spPr>
          <a:xfrm>
            <a:off x="6197600" y="976544"/>
            <a:ext cx="5435600" cy="4021717"/>
          </a:xfrm>
          <a:ln>
            <a:solidFill>
              <a:srgbClr val="7030A0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53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3" t="9445" r="17708" b="15371"/>
          <a:stretch/>
        </p:blipFill>
        <p:spPr>
          <a:xfrm>
            <a:off x="317500" y="990997"/>
            <a:ext cx="5448300" cy="400726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Réseaux Social (Facebook et Twitter)</a:t>
            </a: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47" b="25987"/>
          <a:stretch/>
        </p:blipFill>
        <p:spPr>
          <a:xfrm>
            <a:off x="838200" y="5226050"/>
            <a:ext cx="3733800" cy="11303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5568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2443896"/>
            <a:ext cx="9258300" cy="15621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54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Réseaux Social (Facebook et Twitter)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673622"/>
            <a:ext cx="2514600" cy="546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" y="1286311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Ajouter dans </a:t>
            </a:r>
            <a:r>
              <a:rPr lang="fr-FR" b="1" dirty="0" smtClean="0"/>
              <a:t>«</a:t>
            </a:r>
            <a:r>
              <a:rPr lang="fr-FR" b="1" dirty="0" err="1" smtClean="0"/>
              <a:t>ViewController.h</a:t>
            </a:r>
            <a:r>
              <a:rPr lang="fr-FR" b="1" dirty="0" smtClean="0"/>
              <a:t>»,</a:t>
            </a:r>
            <a:r>
              <a:rPr lang="fr-FR" dirty="0" smtClean="0"/>
              <a:t> ce fichier 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1972111"/>
            <a:ext cx="718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Changer le fonction en </a:t>
            </a:r>
            <a:r>
              <a:rPr lang="fr-FR" b="1" dirty="0" smtClean="0"/>
              <a:t>«</a:t>
            </a:r>
            <a:r>
              <a:rPr lang="fr-FR" b="1" dirty="0" err="1" smtClean="0"/>
              <a:t>ViewController.m</a:t>
            </a:r>
            <a:r>
              <a:rPr lang="fr-FR" b="1" dirty="0" smtClean="0"/>
              <a:t>»,</a:t>
            </a:r>
            <a:r>
              <a:rPr lang="fr-FR" dirty="0" smtClean="0"/>
              <a:t> comme ça 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" y="4305300"/>
            <a:ext cx="1176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-- </a:t>
            </a:r>
            <a:r>
              <a:rPr lang="fr-FR" sz="2400" dirty="0" smtClean="0"/>
              <a:t>La </a:t>
            </a:r>
            <a:r>
              <a:rPr lang="fr-FR" sz="2400" dirty="0"/>
              <a:t>méthode </a:t>
            </a:r>
            <a:r>
              <a:rPr lang="fr-FR" sz="2400" b="1" dirty="0"/>
              <a:t>"</a:t>
            </a:r>
            <a:r>
              <a:rPr lang="fr-FR" sz="2400" b="1" dirty="0" err="1"/>
              <a:t>isAvailableForServiceType</a:t>
            </a:r>
            <a:r>
              <a:rPr lang="fr-FR" sz="2400" b="1" dirty="0"/>
              <a:t>" </a:t>
            </a:r>
            <a:r>
              <a:rPr lang="fr-FR" sz="2400" dirty="0"/>
              <a:t>pour vérifier si le service Twitter est </a:t>
            </a:r>
            <a:r>
              <a:rPr lang="fr-FR" sz="2400" dirty="0" smtClean="0"/>
              <a:t>accessible</a:t>
            </a:r>
          </a:p>
          <a:p>
            <a:r>
              <a:rPr lang="fr-FR" sz="2400" dirty="0" smtClean="0"/>
              <a:t>-- Les </a:t>
            </a:r>
            <a:r>
              <a:rPr lang="fr-FR" sz="2400" dirty="0"/>
              <a:t>utilisateurs ne peuvent pas accéder au service Twitter est qu'ils ne se sont pas connectés au </a:t>
            </a:r>
            <a:r>
              <a:rPr lang="fr-FR" sz="2400" dirty="0" smtClean="0"/>
              <a:t>service</a:t>
            </a:r>
          </a:p>
          <a:p>
            <a:r>
              <a:rPr lang="fr-FR" sz="2400" dirty="0"/>
              <a:t>-- </a:t>
            </a:r>
            <a:r>
              <a:rPr lang="fr-FR" sz="2400" dirty="0" smtClean="0"/>
              <a:t>Nous </a:t>
            </a:r>
            <a:r>
              <a:rPr lang="fr-FR" sz="2400" dirty="0"/>
              <a:t>créons alors une instance du </a:t>
            </a:r>
            <a:r>
              <a:rPr lang="fr-FR" sz="2400" b="1" dirty="0" err="1"/>
              <a:t>SLComposeViewController</a:t>
            </a:r>
            <a:r>
              <a:rPr lang="fr-FR" sz="2400" dirty="0"/>
              <a:t> pour le service </a:t>
            </a:r>
            <a:r>
              <a:rPr lang="fr-FR" sz="2400" dirty="0" smtClean="0"/>
              <a:t>Twitter</a:t>
            </a:r>
          </a:p>
          <a:p>
            <a:r>
              <a:rPr lang="fr-FR" sz="2400" dirty="0"/>
              <a:t>-- </a:t>
            </a:r>
            <a:r>
              <a:rPr lang="fr-FR" sz="2400" dirty="0" smtClean="0"/>
              <a:t>Nous </a:t>
            </a:r>
            <a:r>
              <a:rPr lang="fr-FR" sz="2400" dirty="0"/>
              <a:t>invoquons </a:t>
            </a:r>
            <a:r>
              <a:rPr lang="fr-FR" sz="2400" b="1" dirty="0" err="1"/>
              <a:t>presentViewController</a:t>
            </a:r>
            <a:r>
              <a:rPr lang="fr-FR" sz="2400" b="1" dirty="0"/>
              <a:t>: </a:t>
            </a:r>
            <a:r>
              <a:rPr lang="fr-FR" sz="2400" b="1" dirty="0" err="1"/>
              <a:t>tweetSheet</a:t>
            </a:r>
            <a:r>
              <a:rPr lang="fr-FR" sz="2400" b="1" dirty="0"/>
              <a:t> </a:t>
            </a:r>
            <a:r>
              <a:rPr lang="fr-FR" sz="2400" dirty="0"/>
              <a:t>pour faire apparaître le compositeur </a:t>
            </a:r>
            <a:r>
              <a:rPr lang="fr-FR" sz="2400" dirty="0" smtClean="0"/>
              <a:t>Twitter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450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55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Réseaux Social (Facebook et Twitter)</a:t>
            </a:r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3" t="9259" r="22569" b="47593"/>
          <a:stretch/>
        </p:blipFill>
        <p:spPr>
          <a:xfrm>
            <a:off x="266700" y="879475"/>
            <a:ext cx="4876800" cy="2228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3" t="9259" r="22685" b="38889"/>
          <a:stretch/>
        </p:blipFill>
        <p:spPr>
          <a:xfrm>
            <a:off x="5748792" y="822381"/>
            <a:ext cx="4809216" cy="26455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9259" r="16666" b="49445"/>
          <a:stretch/>
        </p:blipFill>
        <p:spPr>
          <a:xfrm>
            <a:off x="698500" y="3623497"/>
            <a:ext cx="7137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6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74" y="1364456"/>
            <a:ext cx="5384452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56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fr-FR" smtClean="0"/>
              <a:t>Réseaux Social (Facebook et Twitter)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320925"/>
            <a:ext cx="457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57</a:t>
            </a:fld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200025"/>
            <a:ext cx="10515600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Réseaux Social (Facebook et Twitter)</a:t>
            </a:r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746125"/>
            <a:ext cx="10515600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 smtClean="0"/>
              <a:t>Ajouter supporte de Facebook</a:t>
            </a:r>
            <a:endParaRPr lang="fr-FR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704975"/>
            <a:ext cx="7315200" cy="1562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9100" y="3189585"/>
            <a:ext cx="1149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 La seule modification est le type de service. </a:t>
            </a:r>
            <a:endParaRPr lang="fr-FR" dirty="0" smtClean="0"/>
          </a:p>
          <a:p>
            <a:r>
              <a:rPr lang="fr-FR" dirty="0" smtClean="0"/>
              <a:t>-- Au </a:t>
            </a:r>
            <a:r>
              <a:rPr lang="fr-FR" dirty="0"/>
              <a:t>lieu d'utiliser </a:t>
            </a:r>
            <a:r>
              <a:rPr lang="fr-FR" b="1" dirty="0" err="1"/>
              <a:t>SLServiceTypeTypeTwitter</a:t>
            </a:r>
            <a:r>
              <a:rPr lang="fr-FR" dirty="0"/>
              <a:t>, nous conseillons à </a:t>
            </a:r>
            <a:r>
              <a:rPr lang="fr-FR" b="1" dirty="0" err="1"/>
              <a:t>SLComposeViewController</a:t>
            </a:r>
            <a:r>
              <a:rPr lang="fr-FR" dirty="0"/>
              <a:t> </a:t>
            </a:r>
            <a:r>
              <a:rPr lang="fr-FR" dirty="0" smtClean="0"/>
              <a:t>d'utiliser </a:t>
            </a:r>
            <a:r>
              <a:rPr lang="fr-FR" b="1" dirty="0" err="1" smtClean="0"/>
              <a:t>SLServiceTypeFacebook</a:t>
            </a:r>
            <a:r>
              <a:rPr lang="fr-FR" dirty="0"/>
              <a:t>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02" y="3835400"/>
            <a:ext cx="144544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58</a:t>
            </a:fld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200025"/>
            <a:ext cx="10515600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mtClean="0"/>
              <a:t>Réseaux Social (Facebook et Twitter)</a:t>
            </a:r>
            <a:endParaRPr lang="fr-FR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746125"/>
            <a:ext cx="10515600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 smtClean="0"/>
              <a:t>Ajouter supporte de Facebook</a:t>
            </a:r>
            <a:endParaRPr lang="fr-FR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31800" y="1562100"/>
            <a:ext cx="1153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-- </a:t>
            </a:r>
            <a:r>
              <a:rPr lang="fr-FR" dirty="0" smtClean="0"/>
              <a:t>Avec </a:t>
            </a:r>
            <a:r>
              <a:rPr lang="fr-FR" b="1" dirty="0" err="1"/>
              <a:t>SLComposeViewController</a:t>
            </a:r>
            <a:r>
              <a:rPr lang="fr-FR" dirty="0"/>
              <a:t> </a:t>
            </a:r>
            <a:r>
              <a:rPr lang="fr-FR" dirty="0" smtClean="0"/>
              <a:t>vous pouvez télécharger facilement les images</a:t>
            </a:r>
          </a:p>
          <a:p>
            <a:r>
              <a:rPr lang="fr-FR" dirty="0"/>
              <a:t>-- </a:t>
            </a:r>
            <a:r>
              <a:rPr lang="fr-FR" dirty="0" smtClean="0"/>
              <a:t>Téléchargez </a:t>
            </a:r>
            <a:r>
              <a:rPr lang="fr-FR" dirty="0"/>
              <a:t>cette image et ajoutez-la au projet </a:t>
            </a:r>
            <a:r>
              <a:rPr lang="fr-FR" dirty="0" err="1"/>
              <a:t>Xcode</a:t>
            </a:r>
            <a:r>
              <a:rPr lang="fr-FR" dirty="0"/>
              <a:t>. (Vous pouvez utiliser n'importe quelle image mais assurez-vous de l'appeler "</a:t>
            </a:r>
            <a:r>
              <a:rPr lang="fr-FR" b="1" dirty="0" err="1"/>
              <a:t>socialsharing</a:t>
            </a:r>
            <a:r>
              <a:rPr lang="fr-FR" b="1" dirty="0"/>
              <a:t>-</a:t>
            </a:r>
            <a:r>
              <a:rPr lang="fr-FR" b="1" dirty="0" err="1"/>
              <a:t>facebook</a:t>
            </a:r>
            <a:r>
              <a:rPr lang="fr-FR" b="1" dirty="0"/>
              <a:t>-image. </a:t>
            </a:r>
            <a:r>
              <a:rPr lang="fr-FR" b="1" dirty="0" err="1"/>
              <a:t>jpg</a:t>
            </a:r>
            <a:r>
              <a:rPr lang="fr-FR" dirty="0" smtClean="0"/>
              <a:t>")</a:t>
            </a:r>
          </a:p>
          <a:p>
            <a:r>
              <a:rPr lang="fr-FR" dirty="0"/>
              <a:t>-- Vous pouvez simplement utiliser la méthode "</a:t>
            </a:r>
            <a:r>
              <a:rPr lang="fr-FR" b="1" dirty="0" err="1"/>
              <a:t>addImage</a:t>
            </a:r>
            <a:r>
              <a:rPr lang="fr-FR" dirty="0"/>
              <a:t>" pour attacher une image et la méthode "</a:t>
            </a:r>
            <a:r>
              <a:rPr lang="fr-FR" b="1" dirty="0" err="1"/>
              <a:t>addURL</a:t>
            </a:r>
            <a:r>
              <a:rPr lang="fr-FR" dirty="0"/>
              <a:t>" pour inclure un </a:t>
            </a:r>
            <a:r>
              <a:rPr lang="fr-FR" dirty="0" smtClean="0"/>
              <a:t>lien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39428"/>
            <a:ext cx="10033000" cy="1358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4256564"/>
            <a:ext cx="6451600" cy="19344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57" y="4256564"/>
            <a:ext cx="2982043" cy="21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5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6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Gestion des emplacements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383506"/>
            <a:ext cx="244915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59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15900" y="862291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Concevoir </a:t>
            </a:r>
            <a:r>
              <a:rPr lang="fr-FR" dirty="0"/>
              <a:t>l'écran de cette manière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79" y="1311936"/>
            <a:ext cx="4803315" cy="10371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38700" y="924225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Ajouter le bibliothèque ici </a:t>
            </a:r>
            <a:endParaRPr lang="fr-F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37" y="2915952"/>
            <a:ext cx="6908800" cy="1892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53037" y="2469896"/>
            <a:ext cx="715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le code </a:t>
            </a:r>
            <a:r>
              <a:rPr lang="fr-FR" dirty="0" smtClean="0"/>
              <a:t>de </a:t>
            </a:r>
            <a:r>
              <a:rPr lang="fr-FR" b="1" dirty="0" err="1" smtClean="0"/>
              <a:t>ViewController</a:t>
            </a:r>
            <a:r>
              <a:rPr lang="fr-FR" b="1" dirty="0"/>
              <a:t>. h </a:t>
            </a:r>
            <a:r>
              <a:rPr lang="fr-FR" dirty="0"/>
              <a:t>devrait ressembler au suivant: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24437" y="4808252"/>
            <a:ext cx="882421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dirty="0" err="1" smtClean="0"/>
              <a:t>CoreLocation</a:t>
            </a:r>
            <a:r>
              <a:rPr lang="fr-FR" dirty="0" smtClean="0"/>
              <a:t> </a:t>
            </a:r>
            <a:r>
              <a:rPr lang="fr-FR" dirty="0"/>
              <a:t>utilise le modèle de </a:t>
            </a:r>
            <a:r>
              <a:rPr lang="fr-FR" dirty="0" smtClean="0"/>
              <a:t>délégation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Pour </a:t>
            </a:r>
            <a:r>
              <a:rPr lang="fr-FR" dirty="0"/>
              <a:t>travailler avec le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b="1" dirty="0" err="1" smtClean="0"/>
              <a:t>CoreLocation</a:t>
            </a:r>
            <a:r>
              <a:rPr lang="fr-FR" dirty="0"/>
              <a:t>, notre </a:t>
            </a:r>
            <a:r>
              <a:rPr lang="fr-FR" dirty="0" err="1" smtClean="0"/>
              <a:t>ViewController</a:t>
            </a:r>
            <a:r>
              <a:rPr lang="fr-FR" dirty="0" smtClean="0"/>
              <a:t> doit </a:t>
            </a:r>
            <a:r>
              <a:rPr lang="fr-FR" dirty="0"/>
              <a:t>être conforme </a:t>
            </a:r>
            <a:endParaRPr lang="fr-FR" dirty="0" smtClean="0"/>
          </a:p>
          <a:p>
            <a:r>
              <a:rPr lang="fr-FR" dirty="0" smtClean="0"/>
              <a:t>au </a:t>
            </a:r>
            <a:r>
              <a:rPr lang="fr-FR" dirty="0"/>
              <a:t>protocole </a:t>
            </a:r>
            <a:r>
              <a:rPr lang="fr-FR" b="1" dirty="0" err="1" smtClean="0"/>
              <a:t>CLLocationManagerDelegate</a:t>
            </a:r>
            <a:endParaRPr lang="fr-FR" b="1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Ce </a:t>
            </a:r>
            <a:r>
              <a:rPr lang="fr-FR" dirty="0"/>
              <a:t>protocole définit les méthodes utilisées pour recevoir les mises à jour de localisation 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et </a:t>
            </a:r>
            <a:r>
              <a:rPr lang="fr-FR" dirty="0"/>
              <a:t>d'en-tête d'un objet </a:t>
            </a:r>
            <a:r>
              <a:rPr lang="fr-FR" b="1" dirty="0" err="1" smtClean="0"/>
              <a:t>CLLocationManager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134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2" y="1295400"/>
            <a:ext cx="5518427" cy="37115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Création de la première application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822325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Regardez les Fichier </a:t>
            </a:r>
            <a:r>
              <a:rPr lang="fr-FR" sz="2400" dirty="0" err="1"/>
              <a:t>creé</a:t>
            </a:r>
            <a:r>
              <a:rPr lang="fr-FR" sz="2400" dirty="0"/>
              <a:t> automatiquement dans le projet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19" y="2463800"/>
            <a:ext cx="5836357" cy="343535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629400" y="1951037"/>
            <a:ext cx="48768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>
                <a:solidFill>
                  <a:srgbClr val="7030A0"/>
                </a:solidFill>
              </a:rPr>
              <a:t>Lorsque vous allez compiler le projet</a:t>
            </a:r>
          </a:p>
        </p:txBody>
      </p:sp>
    </p:spTree>
    <p:extLst>
      <p:ext uri="{BB962C8B-B14F-4D97-AF65-F5344CB8AC3E}">
        <p14:creationId xmlns:p14="http://schemas.microsoft.com/office/powerpoint/2010/main" val="151762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6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Gestion des emplacements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60</a:t>
            </a:fld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981555"/>
            <a:ext cx="6908800" cy="18923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182" y="3093410"/>
            <a:ext cx="119721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Pour </a:t>
            </a:r>
            <a:r>
              <a:rPr lang="fr-FR" dirty="0"/>
              <a:t>faire connaître au </a:t>
            </a:r>
            <a:r>
              <a:rPr lang="fr-FR" dirty="0" err="1" smtClean="0"/>
              <a:t>ViewController</a:t>
            </a:r>
            <a:r>
              <a:rPr lang="fr-FR" dirty="0" smtClean="0"/>
              <a:t> le </a:t>
            </a:r>
            <a:r>
              <a:rPr lang="fr-FR" b="1" dirty="0" err="1"/>
              <a:t>CLLocationManagerDelegate</a:t>
            </a:r>
            <a:r>
              <a:rPr lang="fr-FR" dirty="0"/>
              <a:t>, vous importez d'abord le fichier d'en-tête correspondant</a:t>
            </a:r>
            <a:r>
              <a:rPr lang="fr-FR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Dans </a:t>
            </a:r>
            <a:r>
              <a:rPr lang="fr-FR" dirty="0"/>
              <a:t>le </a:t>
            </a:r>
            <a:r>
              <a:rPr lang="fr-FR" b="1" dirty="0"/>
              <a:t>"</a:t>
            </a:r>
            <a:r>
              <a:rPr lang="fr-FR" b="1" dirty="0" err="1"/>
              <a:t>MyLocationViewController</a:t>
            </a:r>
            <a:r>
              <a:rPr lang="fr-FR" b="1" dirty="0"/>
              <a:t>. h", </a:t>
            </a:r>
            <a:r>
              <a:rPr lang="fr-FR" dirty="0"/>
              <a:t>ajoutez l'instruction </a:t>
            </a:r>
            <a:r>
              <a:rPr lang="fr-FR" b="1" dirty="0"/>
              <a:t>#import </a:t>
            </a:r>
            <a:r>
              <a:rPr lang="fr-FR" dirty="0"/>
              <a:t>et implémentez </a:t>
            </a:r>
            <a:r>
              <a:rPr lang="fr-FR" dirty="0" smtClean="0"/>
              <a:t>le </a:t>
            </a:r>
            <a:r>
              <a:rPr lang="fr-FR" b="1" dirty="0" smtClean="0"/>
              <a:t>"</a:t>
            </a:r>
            <a:r>
              <a:rPr lang="fr-FR" b="1" dirty="0" err="1" smtClean="0"/>
              <a:t>CLLocationManagerDelegate</a:t>
            </a:r>
            <a:r>
              <a:rPr lang="fr-FR" b="1" dirty="0" smtClean="0"/>
              <a:t> »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127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61</a:t>
            </a:fld>
            <a:endParaRPr lang="fr-FR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6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Gestion des emplacements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992951"/>
            <a:ext cx="3937000" cy="647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400" y="992951"/>
            <a:ext cx="668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Dans </a:t>
            </a:r>
            <a:r>
              <a:rPr lang="fr-FR" b="1" dirty="0" smtClean="0"/>
              <a:t>« </a:t>
            </a:r>
            <a:r>
              <a:rPr lang="fr-FR" b="1" dirty="0" err="1" smtClean="0"/>
              <a:t>ViewController</a:t>
            </a:r>
            <a:r>
              <a:rPr lang="fr-FR" b="1" dirty="0"/>
              <a:t>. m". </a:t>
            </a:r>
            <a:r>
              <a:rPr lang="fr-FR" dirty="0"/>
              <a:t>Déclarez une variable d'instance et nommez-la comme </a:t>
            </a:r>
            <a:r>
              <a:rPr lang="fr-FR" b="1" dirty="0" err="1"/>
              <a:t>locationManager</a:t>
            </a:r>
            <a:r>
              <a:rPr lang="fr-FR" dirty="0"/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6400" y="1837337"/>
            <a:ext cx="6337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Le </a:t>
            </a:r>
            <a:r>
              <a:rPr lang="fr-FR" b="1" dirty="0" err="1"/>
              <a:t>CLLocationManager</a:t>
            </a:r>
            <a:r>
              <a:rPr lang="fr-FR" dirty="0"/>
              <a:t> est l'objet qui vous fournit les données de </a:t>
            </a:r>
            <a:r>
              <a:rPr lang="fr-FR" dirty="0" smtClean="0"/>
              <a:t>localisation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06400" y="2681723"/>
            <a:ext cx="711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Dans la méthode </a:t>
            </a:r>
            <a:r>
              <a:rPr lang="fr-FR" b="1" dirty="0" err="1"/>
              <a:t>viewDidLoad</a:t>
            </a:r>
            <a:r>
              <a:rPr lang="fr-FR" dirty="0"/>
              <a:t>, instanciez l'objet </a:t>
            </a:r>
            <a:r>
              <a:rPr lang="fr-FR" b="1" dirty="0" err="1" smtClean="0"/>
              <a:t>CLLocationManager</a:t>
            </a:r>
            <a:endParaRPr lang="fr-FR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2403554"/>
            <a:ext cx="4639240" cy="9256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3050" y="3536151"/>
            <a:ext cx="64706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Une fois que vous avez initialisé un objet </a:t>
            </a:r>
            <a:r>
              <a:rPr lang="fr-FR" b="1" dirty="0" err="1"/>
              <a:t>CLLocationManager</a:t>
            </a:r>
            <a:r>
              <a:rPr lang="fr-FR" dirty="0"/>
              <a:t>, </a:t>
            </a:r>
            <a:r>
              <a:rPr lang="fr-FR" dirty="0" smtClean="0"/>
              <a:t>appeler </a:t>
            </a:r>
            <a:r>
              <a:rPr lang="fr-FR" dirty="0"/>
              <a:t>la méthode </a:t>
            </a:r>
            <a:r>
              <a:rPr lang="fr-FR" b="1" dirty="0" err="1"/>
              <a:t>startUpdatingLocation</a:t>
            </a:r>
            <a:r>
              <a:rPr lang="fr-FR" dirty="0"/>
              <a:t> au service de </a:t>
            </a:r>
            <a:r>
              <a:rPr lang="fr-FR" dirty="0" smtClean="0"/>
              <a:t>localisation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Le </a:t>
            </a:r>
            <a:r>
              <a:rPr lang="fr-FR" dirty="0"/>
              <a:t>service enverra alors continuellement à votre application un flux de données de </a:t>
            </a:r>
            <a:r>
              <a:rPr lang="fr-FR" dirty="0" smtClean="0"/>
              <a:t>localisation</a:t>
            </a:r>
            <a:endParaRPr lang="fr-FR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3671861"/>
            <a:ext cx="4958690" cy="120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62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03250" y="1048435"/>
            <a:ext cx="10985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Les </a:t>
            </a:r>
            <a:r>
              <a:rPr lang="fr-FR" dirty="0"/>
              <a:t>données de localisation sont rapportées à votre application via l'objet délégué associé du gestionnaire de localisation</a:t>
            </a:r>
            <a:r>
              <a:rPr lang="fr-FR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Ici, nous attribuons </a:t>
            </a:r>
            <a:r>
              <a:rPr lang="fr-FR" dirty="0" err="1"/>
              <a:t>MyLocationViewController</a:t>
            </a:r>
            <a:r>
              <a:rPr lang="fr-FR" dirty="0"/>
              <a:t> comme objet délégué.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Toutes les mises à jour de la localisation seront envoyées au </a:t>
            </a:r>
            <a:r>
              <a:rPr lang="fr-FR" dirty="0" smtClean="0"/>
              <a:t>délégué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Pour capturer l'événement de localisation, nous devons implémenter les méthodes de délégation définies dans le </a:t>
            </a:r>
            <a:r>
              <a:rPr lang="fr-FR" dirty="0" smtClean="0"/>
              <a:t>protocole</a:t>
            </a:r>
            <a:endParaRPr lang="fr-F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3016811"/>
            <a:ext cx="6750050" cy="259755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6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Gestion des emplacements</a:t>
            </a:r>
          </a:p>
        </p:txBody>
      </p:sp>
    </p:spTree>
    <p:extLst>
      <p:ext uri="{BB962C8B-B14F-4D97-AF65-F5344CB8AC3E}">
        <p14:creationId xmlns:p14="http://schemas.microsoft.com/office/powerpoint/2010/main" val="20232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63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9400" y="1152436"/>
            <a:ext cx="6159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Après avoir lancé l'application, cliquez sur le bouton "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Location".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Pour </a:t>
            </a:r>
            <a:r>
              <a:rPr lang="fr-FR" dirty="0"/>
              <a:t>la toute première fois que vous lancez l'application, l'alerte suivante vous invite à demander l'accès au gestionnaire d'emplacement: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1152436"/>
            <a:ext cx="2498944" cy="428942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6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Gestion des emplacements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9400" y="28354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N'oubliez pas de l'accepter, sinon l'application ne pourra pas accéder au service de localisation</a:t>
            </a:r>
            <a:r>
              <a:rPr lang="fr-FR"/>
              <a:t>.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Oops</a:t>
            </a:r>
            <a:r>
              <a:rPr lang="fr-FR" dirty="0"/>
              <a:t>! L'application affiche une erreur même si vous touchez le bouton OK.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608" y="3887981"/>
            <a:ext cx="3458195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093788"/>
            <a:ext cx="7810500" cy="4267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64</a:t>
            </a:fld>
            <a:endParaRPr lang="fr-F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68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Gestion des emplacements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5200" y="948035"/>
            <a:ext cx="695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﻿</a:t>
            </a:r>
            <a:r>
              <a:rPr lang="fr-FR" dirty="0" smtClean="0"/>
              <a:t>La </a:t>
            </a:r>
            <a:r>
              <a:rPr lang="fr-FR" dirty="0"/>
              <a:t>classe </a:t>
            </a:r>
            <a:r>
              <a:rPr lang="fr-FR" b="1" dirty="0" err="1"/>
              <a:t>CLGeocoder</a:t>
            </a:r>
            <a:r>
              <a:rPr lang="fr-FR" dirty="0"/>
              <a:t> fournit des services de conversion entre une coordonnée GPS et l'adresse lisible par l'utilisateur de cette </a:t>
            </a:r>
            <a:r>
              <a:rPr lang="fr-FR" dirty="0" smtClean="0"/>
              <a:t>coordonnée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En spécifiant la latitude et la longitude d'un emplacement donné, vous pouvez utiliser </a:t>
            </a:r>
            <a:r>
              <a:rPr lang="fr-FR" b="1" dirty="0" err="1"/>
              <a:t>CLGeocoder</a:t>
            </a:r>
            <a:r>
              <a:rPr lang="fr-FR" dirty="0"/>
              <a:t> pour trouver une adresse lisible par </a:t>
            </a:r>
            <a:r>
              <a:rPr lang="fr-FR" dirty="0" smtClean="0"/>
              <a:t>l'utilisateur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156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57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Gestion des emplacements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3" y="1114425"/>
            <a:ext cx="6676913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65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099300" y="960735"/>
            <a:ext cx="50927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Nous utilisons la méthode "</a:t>
            </a:r>
            <a:r>
              <a:rPr lang="fr-FR" b="1" dirty="0" err="1"/>
              <a:t>reverseGeocodeLocation</a:t>
            </a:r>
            <a:r>
              <a:rPr lang="fr-FR" dirty="0"/>
              <a:t>" pour traduire les données de localisation en une adresse </a:t>
            </a:r>
            <a:r>
              <a:rPr lang="fr-FR" dirty="0" smtClean="0"/>
              <a:t>lisible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Les opérations de géocodage n'ont pas lieu sur le </a:t>
            </a:r>
            <a:r>
              <a:rPr lang="fr-FR" dirty="0" err="1" smtClean="0"/>
              <a:t>device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La méthode soumet plutôt les </a:t>
            </a:r>
            <a:r>
              <a:rPr lang="fr-FR" dirty="0" smtClean="0"/>
              <a:t>données </a:t>
            </a:r>
            <a:r>
              <a:rPr lang="fr-FR" dirty="0"/>
              <a:t>au serveur de géocodage dans le </a:t>
            </a:r>
            <a:r>
              <a:rPr lang="fr-FR" dirty="0" smtClean="0"/>
              <a:t>nuage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vous devez fournir le gestionnaire qui contient le code à exécuter après la résolution de </a:t>
            </a:r>
            <a:r>
              <a:rPr lang="fr-FR" dirty="0" smtClean="0"/>
              <a:t>l'adresse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 la fin d'une requête de géocodage, la commande </a:t>
            </a:r>
            <a:r>
              <a:rPr lang="fr-FR" dirty="0" err="1"/>
              <a:t>completionHandler</a:t>
            </a:r>
            <a:r>
              <a:rPr lang="fr-FR" dirty="0"/>
              <a:t> sera appelée automatiquement.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L'adresse </a:t>
            </a:r>
            <a:r>
              <a:rPr lang="fr-FR" dirty="0"/>
              <a:t>résolue est sauvegardée dans le tableau </a:t>
            </a:r>
            <a:r>
              <a:rPr lang="fr-FR" b="1" dirty="0" err="1"/>
              <a:t>CLPlacemark</a:t>
            </a:r>
            <a:r>
              <a:rPr lang="fr-FR" dirty="0"/>
              <a:t>. Les données de repère comprennent des informations telles que le pays, l'état, la ville et l'adresse municipale.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Il </a:t>
            </a:r>
            <a:r>
              <a:rPr lang="fr-FR" dirty="0"/>
              <a:t>suffit donc de sélectionner l'objet </a:t>
            </a:r>
            <a:r>
              <a:rPr lang="fr-FR" b="1" dirty="0" err="1"/>
              <a:t>CLPlacemark</a:t>
            </a:r>
            <a:r>
              <a:rPr lang="fr-FR" dirty="0"/>
              <a:t> dans le tableau et d'afficher l'adresse dans l'étiquette d'adresse.</a:t>
            </a:r>
          </a:p>
        </p:txBody>
      </p:sp>
      <p:sp>
        <p:nvSpPr>
          <p:cNvPr id="3" name="Rectangle 2"/>
          <p:cNvSpPr/>
          <p:nvPr/>
        </p:nvSpPr>
        <p:spPr>
          <a:xfrm>
            <a:off x="268343" y="55878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Le résultat (c'est-à-dire l'adresse) renvoyé par </a:t>
            </a:r>
            <a:r>
              <a:rPr lang="fr-FR" b="1" dirty="0" err="1"/>
              <a:t>CLGeocoder</a:t>
            </a:r>
            <a:r>
              <a:rPr lang="fr-FR" dirty="0"/>
              <a:t> est sauvegardé dans un objet </a:t>
            </a:r>
            <a:r>
              <a:rPr lang="fr-FR" b="1" dirty="0" err="1"/>
              <a:t>CLPlacemark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7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66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57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Gestion des emplacements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3" y="1190625"/>
            <a:ext cx="6676913" cy="4351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5300" y="972136"/>
            <a:ext cx="5245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Le problème, c'est que la méthode va rapporter les données de localisation en continu.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Il </a:t>
            </a:r>
            <a:r>
              <a:rPr lang="fr-FR" dirty="0"/>
              <a:t>continue juste à avancer et donne des mises à jour de localisation chaque seconde, même l'emplacement est inchangé.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Jetez </a:t>
            </a:r>
            <a:r>
              <a:rPr lang="fr-FR" dirty="0"/>
              <a:t>un coup d'</a:t>
            </a:r>
            <a:r>
              <a:rPr lang="fr-FR" dirty="0" err="1"/>
              <a:t>oeil</a:t>
            </a:r>
            <a:r>
              <a:rPr lang="fr-FR" dirty="0"/>
              <a:t> à la sortie de la zone de débogage. Vous devriez avoir quelque chose de similaire à ce qui suit:</a:t>
            </a:r>
          </a:p>
        </p:txBody>
      </p:sp>
    </p:spTree>
    <p:extLst>
      <p:ext uri="{BB962C8B-B14F-4D97-AF65-F5344CB8AC3E}">
        <p14:creationId xmlns:p14="http://schemas.microsoft.com/office/powerpoint/2010/main" val="11021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7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iOS - Gestion des emplacements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017000" cy="3632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227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iOS - Audio et vidéo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1" y="1433512"/>
            <a:ext cx="2946937" cy="5287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68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15900" y="1027391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Concevoir </a:t>
            </a:r>
            <a:r>
              <a:rPr lang="fr-FR" dirty="0"/>
              <a:t>l'écran de cette manière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0" y="1396723"/>
            <a:ext cx="7251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69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227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iOS - Audio et vidéo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54100"/>
            <a:ext cx="7277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</a:t>
            </a:fld>
            <a:endParaRPr lang="fr-F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iOS – Actions et </a:t>
            </a:r>
            <a:r>
              <a:rPr lang="fr-FR" dirty="0" err="1" smtClean="0"/>
              <a:t>Outlets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393700" y="1028700"/>
            <a:ext cx="115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Les </a:t>
            </a:r>
            <a:r>
              <a:rPr lang="fr-FR" sz="2400" dirty="0" smtClean="0">
                <a:solidFill>
                  <a:srgbClr val="7030A0"/>
                </a:solidFill>
              </a:rPr>
              <a:t>«Actions» et «</a:t>
            </a:r>
            <a:r>
              <a:rPr lang="fr-FR" sz="2400" dirty="0" err="1" smtClean="0">
                <a:solidFill>
                  <a:srgbClr val="7030A0"/>
                </a:solidFill>
              </a:rPr>
              <a:t>Outlets</a:t>
            </a:r>
            <a:r>
              <a:rPr lang="fr-FR" sz="2400" dirty="0" smtClean="0">
                <a:solidFill>
                  <a:srgbClr val="7030A0"/>
                </a:solidFill>
              </a:rPr>
              <a:t>» </a:t>
            </a:r>
            <a:r>
              <a:rPr lang="fr-FR" sz="2400" dirty="0" smtClean="0"/>
              <a:t>dans iOS sont appelées respectivement </a:t>
            </a:r>
            <a:r>
              <a:rPr lang="fr-FR" sz="2400" b="1" dirty="0" err="1" smtClean="0">
                <a:solidFill>
                  <a:srgbClr val="7030A0"/>
                </a:solidFill>
              </a:rPr>
              <a:t>ibActions</a:t>
            </a:r>
            <a:r>
              <a:rPr lang="fr-FR" sz="2400" dirty="0" smtClean="0">
                <a:solidFill>
                  <a:srgbClr val="7030A0"/>
                </a:solidFill>
              </a:rPr>
              <a:t> </a:t>
            </a:r>
            <a:r>
              <a:rPr lang="fr-FR" sz="2400" dirty="0" smtClean="0"/>
              <a:t>et </a:t>
            </a:r>
            <a:r>
              <a:rPr lang="fr-FR" sz="2400" b="1" dirty="0" err="1" smtClean="0">
                <a:solidFill>
                  <a:srgbClr val="7030A0"/>
                </a:solidFill>
              </a:rPr>
              <a:t>ibOutlets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09600" y="1597025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iOS – Actions et </a:t>
            </a:r>
            <a:r>
              <a:rPr lang="fr-FR" dirty="0" err="1" smtClean="0"/>
              <a:t>Outlets</a:t>
            </a:r>
            <a:r>
              <a:rPr lang="fr-FR" dirty="0"/>
              <a:t>   (Étapes impliquées)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" y="2082800"/>
            <a:ext cx="115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/>
              <a:t>Étape 1 - Utilisons notre première application </a:t>
            </a:r>
            <a:r>
              <a:rPr lang="fr-FR" sz="2400" dirty="0" smtClean="0"/>
              <a:t>iPhone</a:t>
            </a:r>
            <a:endParaRPr lang="fr-FR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8000" y="2489200"/>
            <a:ext cx="115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Étape </a:t>
            </a:r>
            <a:r>
              <a:rPr lang="fr-FR" sz="2400" dirty="0"/>
              <a:t>2 - Sélectionnez le fichier </a:t>
            </a:r>
            <a:r>
              <a:rPr lang="fr-FR" sz="2400" b="1" dirty="0" err="1">
                <a:solidFill>
                  <a:srgbClr val="7030A0"/>
                </a:solidFill>
              </a:rPr>
              <a:t>ViewController</a:t>
            </a:r>
            <a:r>
              <a:rPr lang="fr-FR" sz="2400" b="1" dirty="0">
                <a:solidFill>
                  <a:srgbClr val="7030A0"/>
                </a:solidFill>
              </a:rPr>
              <a:t>. </a:t>
            </a:r>
            <a:r>
              <a:rPr lang="fr-FR" sz="2400" b="1" dirty="0" err="1" smtClean="0">
                <a:solidFill>
                  <a:srgbClr val="7030A0"/>
                </a:solidFill>
              </a:rPr>
              <a:t>Xib</a:t>
            </a:r>
            <a:r>
              <a:rPr lang="fr-FR" sz="2400" b="1" dirty="0" smtClean="0">
                <a:solidFill>
                  <a:srgbClr val="7030A0"/>
                </a:solidFill>
              </a:rPr>
              <a:t> </a:t>
            </a:r>
            <a:r>
              <a:rPr lang="fr-FR" sz="2400" dirty="0" smtClean="0"/>
              <a:t>de </a:t>
            </a:r>
            <a:r>
              <a:rPr lang="fr-FR" sz="2400" dirty="0"/>
              <a:t>la section </a:t>
            </a:r>
            <a:r>
              <a:rPr lang="fr-FR" sz="2400" dirty="0" smtClean="0"/>
              <a:t>Navigator</a:t>
            </a:r>
            <a:endParaRPr lang="fr-FR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82600" y="2946400"/>
            <a:ext cx="115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Étape 3 </a:t>
            </a:r>
            <a:r>
              <a:rPr lang="fr-FR" sz="2400" dirty="0"/>
              <a:t>- </a:t>
            </a:r>
            <a:r>
              <a:rPr lang="fr-FR" sz="2400" dirty="0" smtClean="0"/>
              <a:t>Sélectionner </a:t>
            </a:r>
            <a:r>
              <a:rPr lang="fr-FR" sz="2400" dirty="0"/>
              <a:t>les éléments de l'interface utilisateur dans le volet Bibliothèque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8"/>
          <a:stretch/>
        </p:blipFill>
        <p:spPr>
          <a:xfrm>
            <a:off x="4038600" y="3408065"/>
            <a:ext cx="23095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70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00125"/>
            <a:ext cx="6031706" cy="28384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43412"/>
            <a:ext cx="7772400" cy="1016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227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iOS - Audio et vidéo</a:t>
            </a:r>
          </a:p>
        </p:txBody>
      </p:sp>
    </p:spTree>
    <p:extLst>
      <p:ext uri="{BB962C8B-B14F-4D97-AF65-F5344CB8AC3E}">
        <p14:creationId xmlns:p14="http://schemas.microsoft.com/office/powerpoint/2010/main" val="8312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0" y="129957"/>
            <a:ext cx="4371568" cy="28203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71</a:t>
            </a:fld>
            <a:endParaRPr lang="fr-FR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1" y="2813800"/>
            <a:ext cx="5656565" cy="39076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75" y="706055"/>
            <a:ext cx="4894964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0" y="116943"/>
            <a:ext cx="5802387" cy="301979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72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25" y="2679397"/>
            <a:ext cx="7310572" cy="34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3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8" y="3165189"/>
            <a:ext cx="9271000" cy="11557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73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0" y="133872"/>
            <a:ext cx="5197536" cy="21300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56" y="4242817"/>
            <a:ext cx="6976962" cy="24786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511706"/>
            <a:ext cx="1144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@interface </a:t>
            </a:r>
            <a:r>
              <a:rPr lang="en-US" dirty="0" err="1">
                <a:solidFill>
                  <a:srgbClr val="7030A0"/>
                </a:solidFill>
              </a:rPr>
              <a:t>APPViewController</a:t>
            </a:r>
            <a:r>
              <a:rPr lang="en-US" dirty="0">
                <a:solidFill>
                  <a:srgbClr val="7030A0"/>
                </a:solidFill>
              </a:rPr>
              <a:t> : </a:t>
            </a:r>
            <a:r>
              <a:rPr lang="en-US" dirty="0" err="1">
                <a:solidFill>
                  <a:srgbClr val="7030A0"/>
                </a:solidFill>
              </a:rPr>
              <a:t>UIViewController</a:t>
            </a:r>
            <a:r>
              <a:rPr lang="en-US" dirty="0">
                <a:solidFill>
                  <a:srgbClr val="7030A0"/>
                </a:solidFill>
              </a:rPr>
              <a:t> &lt;</a:t>
            </a:r>
            <a:r>
              <a:rPr lang="en-US" dirty="0" err="1">
                <a:solidFill>
                  <a:srgbClr val="7030A0"/>
                </a:solidFill>
              </a:rPr>
              <a:t>UIImagePickerControllerDelegate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dirty="0" err="1">
                <a:solidFill>
                  <a:srgbClr val="7030A0"/>
                </a:solidFill>
              </a:rPr>
              <a:t>UINavigationControllerDelegate</a:t>
            </a:r>
            <a:r>
              <a:rPr lang="en-US" dirty="0">
                <a:solidFill>
                  <a:srgbClr val="7030A0"/>
                </a:solidFill>
              </a:rPr>
              <a:t>&gt;</a:t>
            </a:r>
          </a:p>
          <a:p>
            <a:endParaRPr lang="fr-FR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8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7944"/>
            <a:ext cx="6127027" cy="231058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74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27" y="1493670"/>
            <a:ext cx="5604637" cy="1510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6" y="2314550"/>
            <a:ext cx="5961043" cy="1393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26" y="3707620"/>
            <a:ext cx="7292855" cy="277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38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iOS </a:t>
            </a:r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- Applications universelles</a:t>
            </a:r>
            <a:endParaRPr lang="en-US" alt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75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538251" y="971034"/>
            <a:ext cx="9734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-- Une </a:t>
            </a:r>
            <a:r>
              <a:rPr lang="fr-FR" sz="2800" dirty="0"/>
              <a:t>application </a:t>
            </a:r>
            <a:r>
              <a:rPr lang="fr-FR" sz="2800" dirty="0" smtClean="0"/>
              <a:t>designer </a:t>
            </a:r>
            <a:r>
              <a:rPr lang="fr-FR" sz="2800" dirty="0"/>
              <a:t>pour iPhone et iPad en un seul binaire</a:t>
            </a:r>
          </a:p>
        </p:txBody>
      </p:sp>
      <p:sp>
        <p:nvSpPr>
          <p:cNvPr id="9" name="Rectangle 8"/>
          <p:cNvSpPr/>
          <p:nvPr/>
        </p:nvSpPr>
        <p:spPr>
          <a:xfrm>
            <a:off x="693495" y="1463503"/>
            <a:ext cx="554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Étape-1: </a:t>
            </a:r>
            <a:r>
              <a:rPr lang="fr-FR" dirty="0" smtClean="0"/>
              <a:t>Créer </a:t>
            </a:r>
            <a:r>
              <a:rPr lang="fr-FR" dirty="0"/>
              <a:t>une </a:t>
            </a:r>
            <a:r>
              <a:rPr lang="fr-FR" dirty="0" smtClean="0"/>
              <a:t>simple « </a:t>
            </a:r>
            <a:r>
              <a:rPr lang="fr-FR" b="1" dirty="0" err="1" smtClean="0"/>
              <a:t>View</a:t>
            </a:r>
            <a:r>
              <a:rPr lang="fr-FR" b="1" dirty="0" smtClean="0"/>
              <a:t> </a:t>
            </a:r>
            <a:r>
              <a:rPr lang="fr-FR" b="1" dirty="0" err="1" smtClean="0"/>
              <a:t>Based</a:t>
            </a:r>
            <a:r>
              <a:rPr lang="fr-FR" b="1" dirty="0" smtClean="0"/>
              <a:t> Application </a:t>
            </a:r>
            <a:r>
              <a:rPr lang="fr-FR" dirty="0" smtClean="0"/>
              <a:t>»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950" y="1925168"/>
            <a:ext cx="10472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Étape-2: </a:t>
            </a:r>
            <a:r>
              <a:rPr lang="fr-FR" dirty="0"/>
              <a:t>Changer le nom du fichier </a:t>
            </a:r>
            <a:r>
              <a:rPr lang="fr-FR" b="1" dirty="0" err="1"/>
              <a:t>ViewController</a:t>
            </a:r>
            <a:r>
              <a:rPr lang="fr-FR" b="1" dirty="0"/>
              <a:t>. </a:t>
            </a:r>
            <a:r>
              <a:rPr lang="fr-FR" b="1" dirty="0" err="1"/>
              <a:t>xib</a:t>
            </a:r>
            <a:r>
              <a:rPr lang="fr-FR" dirty="0"/>
              <a:t> en </a:t>
            </a:r>
            <a:r>
              <a:rPr lang="fr-FR" b="1" dirty="0" err="1"/>
              <a:t>ViewController_iPhone</a:t>
            </a:r>
            <a:r>
              <a:rPr lang="fr-FR" b="1" dirty="0"/>
              <a:t>. </a:t>
            </a:r>
            <a:r>
              <a:rPr lang="fr-FR" b="1" dirty="0" err="1"/>
              <a:t>xib</a:t>
            </a:r>
            <a:endParaRPr lang="fr-FR" b="1" dirty="0"/>
          </a:p>
        </p:txBody>
      </p:sp>
      <p:pic>
        <p:nvPicPr>
          <p:cNvPr id="1026" name="Picture 2" descr="OS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80715"/>
            <a:ext cx="53340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8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iOS </a:t>
            </a:r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- Applications universelles</a:t>
            </a:r>
            <a:endParaRPr lang="en-US" alt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73200" y="6457950"/>
            <a:ext cx="6680200" cy="365125"/>
          </a:xfrm>
        </p:spPr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76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47750" y="874931"/>
            <a:ext cx="111386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Étape-3: </a:t>
            </a:r>
            <a:r>
              <a:rPr lang="fr-FR" dirty="0"/>
              <a:t>Sélectionnez </a:t>
            </a:r>
            <a:r>
              <a:rPr lang="fr-FR" dirty="0" smtClean="0"/>
              <a:t>File -&gt; New -&gt; File</a:t>
            </a:r>
            <a:r>
              <a:rPr lang="fr-FR" dirty="0"/>
              <a:t>... puis sélectionnez la sous-section "</a:t>
            </a:r>
            <a:r>
              <a:rPr lang="fr-FR" b="1" dirty="0"/>
              <a:t>User Interface</a:t>
            </a:r>
            <a:r>
              <a:rPr lang="fr-FR" dirty="0"/>
              <a:t>" </a:t>
            </a:r>
            <a:r>
              <a:rPr lang="fr-FR" dirty="0" smtClean="0"/>
              <a:t>et </a:t>
            </a:r>
            <a:r>
              <a:rPr lang="fr-FR" dirty="0"/>
              <a:t>sélectionnez </a:t>
            </a:r>
            <a:r>
              <a:rPr lang="fr-FR" b="1" dirty="0" err="1"/>
              <a:t>View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	 </a:t>
            </a:r>
            <a:r>
              <a:rPr lang="fr-FR" dirty="0" smtClean="0"/>
              <a:t>   Cliquez sur « </a:t>
            </a:r>
            <a:r>
              <a:rPr lang="fr-FR" dirty="0" err="1" smtClean="0"/>
              <a:t>Next</a:t>
            </a:r>
            <a:r>
              <a:rPr lang="fr-FR" dirty="0" smtClean="0"/>
              <a:t>»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538251" y="3601303"/>
            <a:ext cx="62054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Étape-4: </a:t>
            </a:r>
            <a:r>
              <a:rPr lang="fr-FR" dirty="0"/>
              <a:t>Sélectionnez la </a:t>
            </a:r>
            <a:r>
              <a:rPr lang="fr-FR" dirty="0" smtClean="0"/>
              <a:t>«  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Family</a:t>
            </a:r>
            <a:r>
              <a:rPr lang="fr-FR" dirty="0" smtClean="0"/>
              <a:t>» comme iPad </a:t>
            </a:r>
            <a:r>
              <a:rPr lang="fr-FR" dirty="0"/>
              <a:t>et cliquez sur </a:t>
            </a:r>
            <a:r>
              <a:rPr lang="fr-FR" dirty="0" smtClean="0"/>
              <a:t>«</a:t>
            </a:r>
            <a:r>
              <a:rPr lang="fr-FR" dirty="0" err="1" smtClean="0"/>
              <a:t>Next</a:t>
            </a:r>
            <a:r>
              <a:rPr lang="fr-FR" dirty="0" smtClean="0"/>
              <a:t>»</a:t>
            </a:r>
            <a:endParaRPr lang="fr-FR" b="1" dirty="0"/>
          </a:p>
        </p:txBody>
      </p:sp>
      <p:pic>
        <p:nvPicPr>
          <p:cNvPr id="2050" name="Picture 2" descr="OS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449" y="1285280"/>
            <a:ext cx="3841541" cy="261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S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49" y="3920172"/>
            <a:ext cx="3860800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7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iOS </a:t>
            </a:r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- Applications universelles</a:t>
            </a:r>
            <a:endParaRPr lang="en-US" alt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73200" y="6457950"/>
            <a:ext cx="6680200" cy="365125"/>
          </a:xfrm>
        </p:spPr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77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47750" y="824131"/>
            <a:ext cx="9567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Étape-5: </a:t>
            </a:r>
            <a:r>
              <a:rPr lang="fr-FR" dirty="0"/>
              <a:t>Enregistrez le fichier en tant que </a:t>
            </a:r>
            <a:r>
              <a:rPr lang="fr-FR" dirty="0" smtClean="0"/>
              <a:t>« </a:t>
            </a:r>
            <a:r>
              <a:rPr lang="fr-FR" b="1" dirty="0" err="1" smtClean="0"/>
              <a:t>ViewController_iPad</a:t>
            </a:r>
            <a:r>
              <a:rPr lang="fr-FR" b="1" dirty="0"/>
              <a:t>. </a:t>
            </a:r>
            <a:r>
              <a:rPr lang="fr-FR" b="1" dirty="0" err="1"/>
              <a:t>x</a:t>
            </a:r>
            <a:r>
              <a:rPr lang="fr-FR" b="1" dirty="0" err="1" smtClean="0"/>
              <a:t>ib</a:t>
            </a:r>
            <a:r>
              <a:rPr lang="fr-FR" b="1" dirty="0" smtClean="0"/>
              <a:t> </a:t>
            </a:r>
            <a:r>
              <a:rPr lang="fr-FR" dirty="0" smtClean="0"/>
              <a:t>» </a:t>
            </a:r>
            <a:r>
              <a:rPr lang="fr-FR" dirty="0"/>
              <a:t>et sélectionnez </a:t>
            </a:r>
            <a:r>
              <a:rPr lang="fr-FR" dirty="0" smtClean="0"/>
              <a:t>« </a:t>
            </a:r>
            <a:r>
              <a:rPr lang="fr-FR" b="1" dirty="0" err="1" smtClean="0"/>
              <a:t>create</a:t>
            </a:r>
            <a:r>
              <a:rPr lang="fr-FR" dirty="0" smtClean="0"/>
              <a:t>»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35050" y="1281331"/>
            <a:ext cx="11026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Étape-6: </a:t>
            </a:r>
            <a:r>
              <a:rPr lang="fr-FR" dirty="0"/>
              <a:t>Ajoutez une </a:t>
            </a:r>
            <a:r>
              <a:rPr lang="fr-FR" dirty="0" smtClean="0"/>
              <a:t>«</a:t>
            </a:r>
            <a:r>
              <a:rPr lang="fr-FR" b="1" dirty="0" smtClean="0"/>
              <a:t>Label</a:t>
            </a:r>
            <a:r>
              <a:rPr lang="fr-FR" dirty="0" smtClean="0"/>
              <a:t>» au </a:t>
            </a:r>
            <a:r>
              <a:rPr lang="fr-FR" dirty="0"/>
              <a:t>centre de l'écran dans </a:t>
            </a:r>
            <a:r>
              <a:rPr lang="fr-FR" b="1" dirty="0" err="1"/>
              <a:t>ViewController_iPhone</a:t>
            </a:r>
            <a:r>
              <a:rPr lang="fr-FR" b="1" dirty="0"/>
              <a:t>. </a:t>
            </a:r>
            <a:r>
              <a:rPr lang="fr-FR" b="1" dirty="0" err="1"/>
              <a:t>xib</a:t>
            </a:r>
            <a:r>
              <a:rPr lang="fr-FR" dirty="0"/>
              <a:t> et </a:t>
            </a:r>
            <a:r>
              <a:rPr lang="fr-FR" b="1" dirty="0" err="1"/>
              <a:t>ViewController_iPad</a:t>
            </a:r>
            <a:r>
              <a:rPr lang="fr-FR" b="1" dirty="0"/>
              <a:t>. </a:t>
            </a:r>
            <a:r>
              <a:rPr lang="fr-FR" b="1" dirty="0" err="1"/>
              <a:t>xib</a:t>
            </a:r>
            <a:r>
              <a:rPr lang="fr-FR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2350" y="1713131"/>
            <a:ext cx="1097108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Étape-7: </a:t>
            </a:r>
            <a:r>
              <a:rPr lang="fr-FR" dirty="0"/>
              <a:t>Dans </a:t>
            </a:r>
            <a:r>
              <a:rPr lang="fr-FR" b="1" dirty="0" err="1"/>
              <a:t>ViewController_iPad</a:t>
            </a:r>
            <a:r>
              <a:rPr lang="fr-FR" b="1" dirty="0"/>
              <a:t>. </a:t>
            </a:r>
            <a:r>
              <a:rPr lang="fr-FR" b="1" dirty="0" err="1"/>
              <a:t>xib</a:t>
            </a:r>
            <a:r>
              <a:rPr lang="fr-FR" dirty="0"/>
              <a:t>, sélectionnez </a:t>
            </a:r>
            <a:r>
              <a:rPr lang="fr-FR" dirty="0" smtClean="0"/>
              <a:t>« </a:t>
            </a:r>
            <a:r>
              <a:rPr lang="fr-FR" b="1" dirty="0" err="1" smtClean="0"/>
              <a:t>Identity</a:t>
            </a:r>
            <a:r>
              <a:rPr lang="fr-FR" b="1" dirty="0" smtClean="0"/>
              <a:t> </a:t>
            </a:r>
            <a:r>
              <a:rPr lang="fr-FR" b="1" dirty="0" err="1" smtClean="0"/>
              <a:t>Inspector</a:t>
            </a:r>
            <a:r>
              <a:rPr lang="fr-FR" b="1" dirty="0" smtClean="0"/>
              <a:t>» </a:t>
            </a:r>
            <a:r>
              <a:rPr lang="fr-FR" dirty="0" smtClean="0"/>
              <a:t>et</a:t>
            </a:r>
            <a:r>
              <a:rPr lang="fr-FR" b="1" dirty="0" smtClean="0"/>
              <a:t> </a:t>
            </a:r>
            <a:r>
              <a:rPr lang="fr-FR" dirty="0"/>
              <a:t>définissez la classe personnalisée </a:t>
            </a:r>
            <a:endParaRPr lang="fr-FR" dirty="0" smtClean="0"/>
          </a:p>
          <a:p>
            <a:r>
              <a:rPr lang="fr-FR" dirty="0"/>
              <a:t>	 </a:t>
            </a:r>
            <a:r>
              <a:rPr lang="fr-FR" dirty="0" smtClean="0"/>
              <a:t>    comme </a:t>
            </a:r>
            <a:r>
              <a:rPr lang="fr-FR" b="1" dirty="0" err="1" smtClean="0"/>
              <a:t>ViewController</a:t>
            </a:r>
            <a:endParaRPr lang="fr-FR" sz="1400" dirty="0"/>
          </a:p>
        </p:txBody>
      </p:sp>
      <p:pic>
        <p:nvPicPr>
          <p:cNvPr id="3074" name="Picture 2" descr="OS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451795"/>
            <a:ext cx="5283382" cy="379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71800" y="228600"/>
            <a:ext cx="6096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iOS </a:t>
            </a:r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- Applications universelles</a:t>
            </a:r>
            <a:endParaRPr lang="en-US" alt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73200" y="6457950"/>
            <a:ext cx="6680200" cy="365125"/>
          </a:xfrm>
        </p:spPr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78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47750" y="824131"/>
            <a:ext cx="10191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Étape-8: </a:t>
            </a:r>
            <a:r>
              <a:rPr lang="fr-FR" dirty="0"/>
              <a:t>Mettre à jour l'application: </a:t>
            </a:r>
            <a:r>
              <a:rPr lang="fr-FR" b="1" dirty="0" err="1" smtClean="0"/>
              <a:t>DidFinishLaunching:withOptions</a:t>
            </a:r>
            <a:r>
              <a:rPr lang="fr-FR" dirty="0" smtClean="0"/>
              <a:t> </a:t>
            </a:r>
            <a:r>
              <a:rPr lang="fr-FR" dirty="0"/>
              <a:t>dans </a:t>
            </a:r>
            <a:r>
              <a:rPr lang="fr-FR" b="1" dirty="0" err="1"/>
              <a:t>AppDelegate</a:t>
            </a:r>
            <a:r>
              <a:rPr lang="fr-FR" b="1" dirty="0"/>
              <a:t>. m </a:t>
            </a:r>
            <a:r>
              <a:rPr lang="fr-FR" dirty="0"/>
              <a:t>comme suit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1285796"/>
            <a:ext cx="4675873" cy="22321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6950" y="1522631"/>
            <a:ext cx="69166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Étape-9: </a:t>
            </a:r>
            <a:r>
              <a:rPr lang="fr-FR" dirty="0"/>
              <a:t>Mettre à jour </a:t>
            </a:r>
            <a:r>
              <a:rPr lang="fr-FR" dirty="0" smtClean="0"/>
              <a:t>«  </a:t>
            </a:r>
            <a:r>
              <a:rPr lang="fr-FR" dirty="0" err="1" smtClean="0"/>
              <a:t>Device</a:t>
            </a:r>
            <a:r>
              <a:rPr lang="fr-FR" dirty="0" smtClean="0"/>
              <a:t> in Project </a:t>
            </a:r>
            <a:r>
              <a:rPr lang="fr-FR" dirty="0" err="1" smtClean="0"/>
              <a:t>Summary</a:t>
            </a:r>
            <a:r>
              <a:rPr lang="fr-FR" dirty="0" smtClean="0"/>
              <a:t>» à «Universal» </a:t>
            </a:r>
            <a:r>
              <a:rPr lang="fr-FR" dirty="0"/>
              <a:t>comme montré ci-dessous </a:t>
            </a:r>
            <a:r>
              <a:rPr lang="fr-FR" dirty="0" smtClean="0"/>
              <a:t>-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261295"/>
            <a:ext cx="5401341" cy="39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353341" y="144939"/>
            <a:ext cx="7950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iOS </a:t>
            </a:r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- Applications </a:t>
            </a:r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universelles-</a:t>
            </a:r>
            <a:r>
              <a:rPr lang="fr-BE" altLang="en-US" sz="360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- Output</a:t>
            </a:r>
            <a:endParaRPr lang="en-US" alt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73200" y="6457950"/>
            <a:ext cx="6680200" cy="365125"/>
          </a:xfrm>
        </p:spPr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79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47750" y="824131"/>
            <a:ext cx="7223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Étape-10: </a:t>
            </a:r>
            <a:r>
              <a:rPr lang="fr-FR" dirty="0"/>
              <a:t>Il s'agit de la </a:t>
            </a:r>
            <a:r>
              <a:rPr lang="fr-FR" b="1" dirty="0" smtClean="0"/>
              <a:t>output</a:t>
            </a:r>
            <a:r>
              <a:rPr lang="fr-FR" dirty="0" smtClean="0"/>
              <a:t> suivante </a:t>
            </a:r>
            <a:r>
              <a:rPr lang="fr-FR" dirty="0"/>
              <a:t>sur le simulateur </a:t>
            </a:r>
            <a:r>
              <a:rPr lang="fr-FR" b="1" dirty="0"/>
              <a:t>iPhone</a:t>
            </a:r>
            <a:r>
              <a:rPr lang="fr-FR" dirty="0"/>
              <a:t> et </a:t>
            </a:r>
            <a:r>
              <a:rPr lang="fr-FR" b="1" dirty="0"/>
              <a:t>iPad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41" y="1565196"/>
            <a:ext cx="2420306" cy="4613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780322"/>
            <a:ext cx="2917225" cy="39957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09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8</a:t>
            </a:fld>
            <a:endParaRPr lang="fr-F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01625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iOS – Actions et </a:t>
            </a:r>
            <a:r>
              <a:rPr lang="fr-FR" dirty="0" err="1" smtClean="0"/>
              <a:t>Outlets</a:t>
            </a:r>
            <a:r>
              <a:rPr lang="fr-FR" dirty="0"/>
              <a:t>   (Étapes impliquées)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500" y="939800"/>
            <a:ext cx="115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/>
              <a:t>Étape </a:t>
            </a:r>
            <a:r>
              <a:rPr lang="fr-FR" sz="2400" dirty="0"/>
              <a:t>4</a:t>
            </a:r>
            <a:r>
              <a:rPr lang="fr-FR" sz="2400" smtClean="0"/>
              <a:t> </a:t>
            </a:r>
            <a:r>
              <a:rPr lang="fr-FR" sz="2400" dirty="0"/>
              <a:t>- Vous pouvez </a:t>
            </a:r>
            <a:r>
              <a:rPr lang="fr-FR" sz="2400" b="1" dirty="0">
                <a:solidFill>
                  <a:srgbClr val="7030A0"/>
                </a:solidFill>
              </a:rPr>
              <a:t>glisser-déposer</a:t>
            </a:r>
            <a:r>
              <a:rPr lang="fr-FR" sz="2400" dirty="0"/>
              <a:t> les éléments de l'interface </a:t>
            </a:r>
            <a:r>
              <a:rPr lang="fr-FR" sz="2400" dirty="0" smtClean="0"/>
              <a:t>utilisateur</a:t>
            </a:r>
            <a:endParaRPr lang="fr-F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0200" y="1384300"/>
            <a:ext cx="115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/>
              <a:t>Étape </a:t>
            </a:r>
            <a:r>
              <a:rPr lang="fr-FR" sz="2400" dirty="0" smtClean="0"/>
              <a:t>5 </a:t>
            </a:r>
            <a:r>
              <a:rPr lang="fr-FR" sz="2400" dirty="0"/>
              <a:t>-  Ajoutons une </a:t>
            </a:r>
            <a:r>
              <a:rPr lang="fr-FR" sz="2400" b="1" dirty="0">
                <a:solidFill>
                  <a:srgbClr val="7030A0"/>
                </a:solidFill>
              </a:rPr>
              <a:t>étiquette et un bouton</a:t>
            </a:r>
            <a:r>
              <a:rPr lang="fr-FR" sz="2400" dirty="0"/>
              <a:t> rond rectangulaire à notre </a:t>
            </a:r>
            <a:r>
              <a:rPr lang="fr-FR" sz="2400" dirty="0" smtClean="0"/>
              <a:t>vue</a:t>
            </a:r>
            <a:endParaRPr lang="fr-FR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1878012"/>
            <a:ext cx="2522472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353341" y="144939"/>
            <a:ext cx="7950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49263" algn="r"/>
              </a:tabLs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fr-BE" altLang="en-US" sz="3600" dirty="0">
                <a:solidFill>
                  <a:srgbClr val="00FF00"/>
                </a:solidFill>
                <a:ea typeface="Times New Roman" charset="0"/>
                <a:cs typeface="Times New Roman" charset="0"/>
              </a:rPr>
              <a:t>iOS - Gestion de la </a:t>
            </a:r>
            <a:r>
              <a:rPr lang="fr-BE" altLang="en-US" sz="3600" dirty="0" smtClean="0">
                <a:solidFill>
                  <a:srgbClr val="00FF00"/>
                </a:solidFill>
                <a:ea typeface="Times New Roman" charset="0"/>
                <a:cs typeface="Times New Roman" charset="0"/>
              </a:rPr>
              <a:t>caméra</a:t>
            </a:r>
            <a:endParaRPr lang="en-US" alt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73200" y="6457950"/>
            <a:ext cx="6680200" cy="365125"/>
          </a:xfrm>
        </p:spPr>
        <p:txBody>
          <a:bodyPr/>
          <a:lstStyle/>
          <a:p>
            <a:r>
              <a:rPr lang="fr-FR" dirty="0" smtClean="0"/>
              <a:t>Les diapositives sont faites à partir des matériaux à: </a:t>
            </a:r>
            <a:r>
              <a:rPr lang="fr-FR" dirty="0" err="1" smtClean="0"/>
              <a:t>www.tutorialpoint.com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80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47750" y="824131"/>
            <a:ext cx="5504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Étape-1: </a:t>
            </a:r>
            <a:r>
              <a:rPr lang="fr-FR" dirty="0"/>
              <a:t>Créez une </a:t>
            </a:r>
            <a:r>
              <a:rPr lang="fr-FR" dirty="0" smtClean="0"/>
              <a:t>simple «  </a:t>
            </a:r>
            <a:r>
              <a:rPr lang="fr-FR" b="1" dirty="0" err="1" smtClean="0"/>
              <a:t>View</a:t>
            </a:r>
            <a:r>
              <a:rPr lang="fr-FR" b="1" dirty="0" smtClean="0"/>
              <a:t> </a:t>
            </a:r>
            <a:r>
              <a:rPr lang="fr-FR" b="1" dirty="0" err="1" smtClean="0"/>
              <a:t>Based</a:t>
            </a:r>
            <a:r>
              <a:rPr lang="fr-FR" b="1" dirty="0" smtClean="0"/>
              <a:t> Application</a:t>
            </a:r>
            <a:r>
              <a:rPr lang="fr-FR" dirty="0" smtClean="0"/>
              <a:t>»</a:t>
            </a:r>
            <a:endParaRPr lang="fr-FR" b="1" dirty="0"/>
          </a:p>
        </p:txBody>
      </p:sp>
      <p:sp>
        <p:nvSpPr>
          <p:cNvPr id="10" name="Rectangle 9"/>
          <p:cNvSpPr/>
          <p:nvPr/>
        </p:nvSpPr>
        <p:spPr>
          <a:xfrm>
            <a:off x="335050" y="1268631"/>
            <a:ext cx="8460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Étape-2: </a:t>
            </a:r>
            <a:r>
              <a:rPr lang="fr-FR" dirty="0"/>
              <a:t>Ajoutez un bouton dans </a:t>
            </a:r>
            <a:r>
              <a:rPr lang="fr-FR" b="1" dirty="0" err="1"/>
              <a:t>ViewController</a:t>
            </a:r>
            <a:r>
              <a:rPr lang="fr-FR" b="1" dirty="0"/>
              <a:t>. </a:t>
            </a:r>
            <a:r>
              <a:rPr lang="fr-FR" b="1" dirty="0" err="1"/>
              <a:t>xib</a:t>
            </a:r>
            <a:r>
              <a:rPr lang="fr-FR" dirty="0"/>
              <a:t> et créez </a:t>
            </a:r>
            <a:r>
              <a:rPr lang="fr-FR" b="1" dirty="0" err="1"/>
              <a:t>IBAction</a:t>
            </a:r>
            <a:r>
              <a:rPr lang="fr-FR" dirty="0"/>
              <a:t> pour le bouton</a:t>
            </a:r>
            <a:endParaRPr lang="fr-FR" b="1" dirty="0"/>
          </a:p>
        </p:txBody>
      </p:sp>
      <p:sp>
        <p:nvSpPr>
          <p:cNvPr id="11" name="Rectangle 10"/>
          <p:cNvSpPr/>
          <p:nvPr/>
        </p:nvSpPr>
        <p:spPr>
          <a:xfrm>
            <a:off x="335050" y="1700431"/>
            <a:ext cx="7963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Étape-3: </a:t>
            </a:r>
            <a:r>
              <a:rPr lang="fr-FR" dirty="0"/>
              <a:t>Ajoutez une </a:t>
            </a:r>
            <a:r>
              <a:rPr lang="fr-FR" dirty="0" smtClean="0"/>
              <a:t>«</a:t>
            </a:r>
            <a:r>
              <a:rPr lang="fr-FR" b="1" dirty="0" smtClean="0"/>
              <a:t>Image </a:t>
            </a:r>
            <a:r>
              <a:rPr lang="fr-FR" b="1" dirty="0" err="1" smtClean="0"/>
              <a:t>View</a:t>
            </a:r>
            <a:r>
              <a:rPr lang="fr-FR" dirty="0" smtClean="0"/>
              <a:t>» et </a:t>
            </a:r>
            <a:r>
              <a:rPr lang="fr-FR" dirty="0"/>
              <a:t>créez </a:t>
            </a:r>
            <a:r>
              <a:rPr lang="fr-FR" b="1" dirty="0" err="1"/>
              <a:t>IBOutlet</a:t>
            </a:r>
            <a:r>
              <a:rPr lang="fr-FR" dirty="0"/>
              <a:t> en l'appelant </a:t>
            </a:r>
            <a:r>
              <a:rPr lang="fr-FR" b="1" dirty="0" err="1"/>
              <a:t>imageView</a:t>
            </a:r>
            <a:endParaRPr lang="fr-FR" b="1" dirty="0"/>
          </a:p>
        </p:txBody>
      </p:sp>
      <p:sp>
        <p:nvSpPr>
          <p:cNvPr id="12" name="Rectangle 11"/>
          <p:cNvSpPr/>
          <p:nvPr/>
        </p:nvSpPr>
        <p:spPr>
          <a:xfrm>
            <a:off x="322350" y="2119531"/>
            <a:ext cx="5632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Étape-4: </a:t>
            </a:r>
            <a:r>
              <a:rPr lang="fr-FR" dirty="0"/>
              <a:t>Mise à jour de </a:t>
            </a:r>
            <a:r>
              <a:rPr lang="fr-FR" b="1" dirty="0" err="1"/>
              <a:t>ViewController</a:t>
            </a:r>
            <a:r>
              <a:rPr lang="fr-FR" b="1" dirty="0"/>
              <a:t>. h</a:t>
            </a:r>
            <a:r>
              <a:rPr lang="fr-FR" dirty="0"/>
              <a:t> comme suit </a:t>
            </a:r>
            <a:endParaRPr lang="fr-FR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7" y="2593896"/>
            <a:ext cx="6197600" cy="161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38" y="2495471"/>
            <a:ext cx="3770462" cy="42958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47750" y="4314914"/>
            <a:ext cx="562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/>
              <a:t>Étape-5: </a:t>
            </a:r>
            <a:r>
              <a:rPr lang="fr-FR" dirty="0"/>
              <a:t>Mise à jour de </a:t>
            </a:r>
            <a:r>
              <a:rPr lang="fr-FR" b="1" dirty="0" err="1"/>
              <a:t>ViewController</a:t>
            </a:r>
            <a:r>
              <a:rPr lang="fr-FR" b="1" dirty="0"/>
              <a:t>. </a:t>
            </a:r>
            <a:r>
              <a:rPr lang="fr-FR" b="1" dirty="0" smtClean="0"/>
              <a:t>m</a:t>
            </a:r>
            <a:r>
              <a:rPr lang="fr-FR" dirty="0" smtClean="0"/>
              <a:t> </a:t>
            </a:r>
            <a:r>
              <a:rPr lang="fr-FR" dirty="0"/>
              <a:t>comme suit </a:t>
            </a:r>
            <a:endParaRPr lang="fr-FR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451600" y="4545746"/>
            <a:ext cx="952500" cy="0"/>
          </a:xfrm>
          <a:prstGeom prst="straightConnector1">
            <a:avLst/>
          </a:prstGeom>
          <a:ln w="76200"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7" y="4809227"/>
            <a:ext cx="1189614" cy="17670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76" y="4827717"/>
            <a:ext cx="1148924" cy="17177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rot="19481404">
            <a:off x="723636" y="5065091"/>
            <a:ext cx="14991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smtClean="0">
                <a:solidFill>
                  <a:srgbClr val="00B050"/>
                </a:solidFill>
              </a:rPr>
              <a:t>Output </a:t>
            </a:r>
            <a:endParaRPr lang="fr-F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Les diapositives sont faites à partir des matériaux à: www.tutorialpoint.com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4342-568E-0745-ACA0-44ED4FF64443}" type="slidenum">
              <a:rPr lang="fr-FR" smtClean="0"/>
              <a:t>9</a:t>
            </a:fld>
            <a:endParaRPr lang="fr-F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01625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iOS – Actions et </a:t>
            </a:r>
            <a:r>
              <a:rPr lang="fr-FR" dirty="0" err="1" smtClean="0"/>
              <a:t>Outlets</a:t>
            </a:r>
            <a:r>
              <a:rPr lang="fr-FR" dirty="0"/>
              <a:t>   (Étapes impliquées)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500" y="939800"/>
            <a:ext cx="532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/>
              <a:t>Étape </a:t>
            </a:r>
            <a:r>
              <a:rPr lang="fr-FR" sz="2400" dirty="0" smtClean="0"/>
              <a:t>6 – Cliquez sur le buttons dans </a:t>
            </a:r>
            <a:r>
              <a:rPr lang="fr-FR" sz="2400" dirty="0"/>
              <a:t>la barre d'outils </a:t>
            </a:r>
            <a:r>
              <a:rPr lang="fr-FR" sz="2400" dirty="0" smtClean="0"/>
              <a:t>situé </a:t>
            </a:r>
            <a:r>
              <a:rPr lang="fr-FR" sz="2400" dirty="0"/>
              <a:t>dans le coin supérieur </a:t>
            </a:r>
            <a:r>
              <a:rPr lang="fr-FR" sz="2400" dirty="0" smtClean="0"/>
              <a:t>droit</a:t>
            </a:r>
            <a:endParaRPr lang="fr-F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7500" y="2305229"/>
            <a:ext cx="610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/>
              <a:t>Étape 7</a:t>
            </a:r>
            <a:r>
              <a:rPr lang="fr-FR" sz="2400" dirty="0" smtClean="0"/>
              <a:t> </a:t>
            </a:r>
            <a:r>
              <a:rPr lang="fr-FR" sz="2400" dirty="0"/>
              <a:t>- </a:t>
            </a:r>
            <a:r>
              <a:rPr lang="fr-FR" sz="2400" dirty="0" smtClean="0"/>
              <a:t>Deux </a:t>
            </a:r>
            <a:r>
              <a:rPr lang="fr-FR" sz="2400" dirty="0"/>
              <a:t>fenêtres dans </a:t>
            </a:r>
            <a:r>
              <a:rPr lang="fr-FR" sz="2400" b="1" dirty="0">
                <a:solidFill>
                  <a:srgbClr val="7030A0"/>
                </a:solidFill>
              </a:rPr>
              <a:t>notre zone d'édition</a:t>
            </a:r>
            <a:r>
              <a:rPr lang="fr-FR" sz="2400" dirty="0"/>
              <a:t> au centre, l'une est le fichier </a:t>
            </a:r>
            <a:r>
              <a:rPr lang="fr-FR" sz="2400" b="1" dirty="0" err="1">
                <a:solidFill>
                  <a:srgbClr val="7030A0"/>
                </a:solidFill>
              </a:rPr>
              <a:t>ViewController</a:t>
            </a:r>
            <a:r>
              <a:rPr lang="fr-FR" sz="2400" b="1" dirty="0">
                <a:solidFill>
                  <a:srgbClr val="7030A0"/>
                </a:solidFill>
              </a:rPr>
              <a:t>. </a:t>
            </a:r>
            <a:r>
              <a:rPr lang="fr-FR" sz="2400" b="1" dirty="0" err="1">
                <a:solidFill>
                  <a:srgbClr val="7030A0"/>
                </a:solidFill>
              </a:rPr>
              <a:t>xib</a:t>
            </a:r>
            <a:r>
              <a:rPr lang="fr-FR" sz="2400" b="1" dirty="0">
                <a:solidFill>
                  <a:srgbClr val="7030A0"/>
                </a:solidFill>
              </a:rPr>
              <a:t> </a:t>
            </a:r>
            <a:r>
              <a:rPr lang="fr-FR" sz="2400" dirty="0"/>
              <a:t>et l'autre est </a:t>
            </a:r>
            <a:r>
              <a:rPr lang="fr-FR" sz="2400" b="1" dirty="0" err="1">
                <a:solidFill>
                  <a:srgbClr val="7030A0"/>
                </a:solidFill>
              </a:rPr>
              <a:t>ViewController</a:t>
            </a:r>
            <a:r>
              <a:rPr lang="fr-FR" sz="2400" b="1" dirty="0">
                <a:solidFill>
                  <a:srgbClr val="7030A0"/>
                </a:solidFill>
              </a:rPr>
              <a:t>. </a:t>
            </a:r>
            <a:r>
              <a:rPr lang="fr-FR" sz="2400" b="1" dirty="0" smtClean="0">
                <a:solidFill>
                  <a:srgbClr val="7030A0"/>
                </a:solidFill>
              </a:rPr>
              <a:t>h</a:t>
            </a:r>
            <a:endParaRPr lang="fr-FR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787400"/>
            <a:ext cx="5613400" cy="2349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93300" y="901700"/>
            <a:ext cx="304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02" y="3270984"/>
            <a:ext cx="5055898" cy="297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18219</TotalTime>
  <Words>3058</Words>
  <Application>Microsoft Macintosh PowerPoint</Application>
  <PresentationFormat>Widescreen</PresentationFormat>
  <Paragraphs>419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Calibri</vt:lpstr>
      <vt:lpstr>Calibri Light</vt:lpstr>
      <vt:lpstr>Times New Roman</vt:lpstr>
      <vt:lpstr>Arial</vt:lpstr>
      <vt:lpstr>Office Theme</vt:lpstr>
      <vt:lpstr>Création de la première application</vt:lpstr>
      <vt:lpstr>Création de la première application</vt:lpstr>
      <vt:lpstr>Diffèrent sections du Xcode ide</vt:lpstr>
      <vt:lpstr>Création de la première application</vt:lpstr>
      <vt:lpstr>Création de la première application</vt:lpstr>
      <vt:lpstr>Création de la première application</vt:lpstr>
      <vt:lpstr>iOS – Actions et Outlets</vt:lpstr>
      <vt:lpstr>PowerPoint Presentation</vt:lpstr>
      <vt:lpstr>PowerPoint Presentation</vt:lpstr>
      <vt:lpstr>Ajout de l'action dans le bouton</vt:lpstr>
      <vt:lpstr>Ajout de l'action dans le bouton</vt:lpstr>
      <vt:lpstr>PowerPoint Presentation</vt:lpstr>
      <vt:lpstr>Changé de propretés du bouton</vt:lpstr>
      <vt:lpstr>Changé de propretés du bouton</vt:lpstr>
      <vt:lpstr>Changé de propretés du bouton</vt:lpstr>
      <vt:lpstr>Delegates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Ajouter un label dans «  main.storyboard»</vt:lpstr>
      <vt:lpstr>Ajouter un label dans «  main.storyboard»</vt:lpstr>
      <vt:lpstr>Modifier le code comme suit pour adopter SampleProtocol_LaRochelleDelegate dans ViewController. h.</vt:lpstr>
      <vt:lpstr>Modifier le code dans ViewController. m</vt:lpstr>
      <vt:lpstr>iOS Boutons</vt:lpstr>
      <vt:lpstr>iOS Boutons</vt:lpstr>
      <vt:lpstr>iOS «Labels»</vt:lpstr>
      <vt:lpstr>iOS «Switches»</vt:lpstr>
      <vt:lpstr>iOS «Switches»</vt:lpstr>
      <vt:lpstr>iOS «Switches»</vt:lpstr>
      <vt:lpstr>iOS «Sliders»</vt:lpstr>
      <vt:lpstr>iOS «Alerts»</vt:lpstr>
      <vt:lpstr>iOS «Image View»</vt:lpstr>
      <vt:lpstr>iOS Text View</vt:lpstr>
      <vt:lpstr>PowerPoint Presentation</vt:lpstr>
      <vt:lpstr>iOS - Text Field</vt:lpstr>
      <vt:lpstr>iOS - Text Field</vt:lpstr>
      <vt:lpstr>PowerPoint Presentation</vt:lpstr>
      <vt:lpstr>Eléments UI</vt:lpstr>
      <vt:lpstr>PowerPoint Presentation</vt:lpstr>
      <vt:lpstr>PowerPoint Presentation</vt:lpstr>
      <vt:lpstr>PowerPoint Presentation</vt:lpstr>
      <vt:lpstr>PowerPoint Presentation</vt:lpstr>
      <vt:lpstr>Envoyer E-Mail</vt:lpstr>
      <vt:lpstr>Envoyer E-Mail</vt:lpstr>
      <vt:lpstr>Envoyer E-Mail</vt:lpstr>
      <vt:lpstr>Envoyer E-Mail</vt:lpstr>
      <vt:lpstr>Réseaux Social (Facebook et Twitter)</vt:lpstr>
      <vt:lpstr>Réseaux Social (Facebook et Twitter)</vt:lpstr>
      <vt:lpstr>Réseaux Social (Facebook et Twitter)</vt:lpstr>
      <vt:lpstr>Réseaux Social (Facebook et Twitter)</vt:lpstr>
      <vt:lpstr>Réseaux Social (Facebook et Twitter)</vt:lpstr>
      <vt:lpstr>Réseaux Social (Facebook et Twitter)</vt:lpstr>
      <vt:lpstr>PowerPoint Presentation</vt:lpstr>
      <vt:lpstr>PowerPoint Presentation</vt:lpstr>
      <vt:lpstr>iOS - Gestion des emplacements</vt:lpstr>
      <vt:lpstr>iOS - Gestion des emplacements</vt:lpstr>
      <vt:lpstr>iOS - Gestion des emplacements</vt:lpstr>
      <vt:lpstr>iOS - Gestion des emplacements</vt:lpstr>
      <vt:lpstr>iOS - Gestion des emplacements</vt:lpstr>
      <vt:lpstr>iOS - Gestion des emplacements</vt:lpstr>
      <vt:lpstr>iOS - Gestion des emplacements</vt:lpstr>
      <vt:lpstr>iOS - Gestion des emplacements</vt:lpstr>
      <vt:lpstr>iOS - Gestion des emplacements</vt:lpstr>
      <vt:lpstr>iOS - Audio et vidéo</vt:lpstr>
      <vt:lpstr>iOS - Audio et vidéo</vt:lpstr>
      <vt:lpstr>iOS - Audio et vidéo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362</cp:revision>
  <dcterms:created xsi:type="dcterms:W3CDTF">2017-11-16T14:02:08Z</dcterms:created>
  <dcterms:modified xsi:type="dcterms:W3CDTF">2018-01-16T10:23:03Z</dcterms:modified>
</cp:coreProperties>
</file>